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30" r:id="rId2"/>
    <p:sldId id="459" r:id="rId3"/>
    <p:sldId id="461" r:id="rId4"/>
    <p:sldId id="462" r:id="rId5"/>
    <p:sldId id="463" r:id="rId6"/>
    <p:sldId id="464" r:id="rId7"/>
    <p:sldId id="465" r:id="rId8"/>
    <p:sldId id="468" r:id="rId9"/>
    <p:sldId id="46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F8A662"/>
    <a:srgbClr val="A20000"/>
    <a:srgbClr val="BF651B"/>
    <a:srgbClr val="D14D29"/>
    <a:srgbClr val="32AC95"/>
    <a:srgbClr val="A54E07"/>
    <a:srgbClr val="EEEEEE"/>
    <a:srgbClr val="F57E1B"/>
    <a:srgbClr val="A43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6" autoAdjust="0"/>
    <p:restoredTop sz="97450" autoAdjust="0"/>
  </p:normalViewPr>
  <p:slideViewPr>
    <p:cSldViewPr>
      <p:cViewPr varScale="1">
        <p:scale>
          <a:sx n="82" d="100"/>
          <a:sy n="82" d="100"/>
        </p:scale>
        <p:origin x="787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D130D-AAC8-44A9-A3BE-2E1BA6D7C0AA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0B8F-FD91-447F-B347-C28456E589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989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972F9-58EA-40AC-93EB-2F165E6D99A5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03152-9403-460D-AF64-A1ED637F6C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30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03152-9403-460D-AF64-A1ED637F6C0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5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6332624" y="118300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教学分析</a:t>
            </a:r>
          </a:p>
        </p:txBody>
      </p:sp>
      <p:sp>
        <p:nvSpPr>
          <p:cNvPr id="19" name="矩形 18"/>
          <p:cNvSpPr/>
          <p:nvPr userDrawn="1"/>
        </p:nvSpPr>
        <p:spPr>
          <a:xfrm>
            <a:off x="7765968" y="118300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教学设计</a:t>
            </a:r>
          </a:p>
        </p:txBody>
      </p:sp>
      <p:sp>
        <p:nvSpPr>
          <p:cNvPr id="20" name="矩形 19"/>
          <p:cNvSpPr/>
          <p:nvPr userDrawn="1"/>
        </p:nvSpPr>
        <p:spPr>
          <a:xfrm>
            <a:off x="9199312" y="118300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教学过程</a:t>
            </a:r>
          </a:p>
        </p:txBody>
      </p:sp>
      <p:sp>
        <p:nvSpPr>
          <p:cNvPr id="21" name="矩形 20"/>
          <p:cNvSpPr/>
          <p:nvPr userDrawn="1"/>
        </p:nvSpPr>
        <p:spPr>
          <a:xfrm>
            <a:off x="10632656" y="118300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教学反思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0632504" y="111344"/>
            <a:ext cx="1368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000" b="1" dirty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2207568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</a:p>
        </p:txBody>
      </p:sp>
    </p:spTree>
    <p:extLst>
      <p:ext uri="{BB962C8B-B14F-4D97-AF65-F5344CB8AC3E}">
        <p14:creationId xmlns:p14="http://schemas.microsoft.com/office/powerpoint/2010/main" val="23533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2E-6 -5.78035E-8 L -0.66996 0.0217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98" y="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5" grpId="0" animBg="1"/>
      <p:bldP spid="5" grpId="1" animBg="1"/>
      <p:bldP spid="5" grpId="2" animBg="1"/>
      <p:bldP spid="5" grpId="3" animBg="1"/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07568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教学反思</a:t>
            </a:r>
          </a:p>
        </p:txBody>
      </p:sp>
    </p:spTree>
    <p:extLst>
      <p:ext uri="{BB962C8B-B14F-4D97-AF65-F5344CB8AC3E}">
        <p14:creationId xmlns:p14="http://schemas.microsoft.com/office/powerpoint/2010/main" val="38375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1623546" y="0"/>
            <a:ext cx="8944909" cy="3752816"/>
          </a:xfrm>
          <a:custGeom>
            <a:avLst/>
            <a:gdLst/>
            <a:ahLst/>
            <a:cxnLst/>
            <a:rect l="l" t="t" r="r" b="b"/>
            <a:pathLst>
              <a:path w="8949568" h="4020830">
                <a:moveTo>
                  <a:pt x="0" y="0"/>
                </a:moveTo>
                <a:lnTo>
                  <a:pt x="8949568" y="0"/>
                </a:lnTo>
                <a:cubicBezTo>
                  <a:pt x="8710550" y="2260057"/>
                  <a:pt x="6798293" y="4020830"/>
                  <a:pt x="4474784" y="4020830"/>
                </a:cubicBezTo>
                <a:cubicBezTo>
                  <a:pt x="2151275" y="4020830"/>
                  <a:pt x="239018" y="2260057"/>
                  <a:pt x="0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5" name="TextBox 3"/>
          <p:cNvSpPr txBox="1"/>
          <p:nvPr userDrawn="1"/>
        </p:nvSpPr>
        <p:spPr>
          <a:xfrm>
            <a:off x="1993681" y="3861048"/>
            <a:ext cx="8204639" cy="92333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lvl="0">
              <a:defRPr sz="8000" spc="50">
                <a:ln w="11430"/>
                <a:solidFill>
                  <a:srgbClr val="CD1F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俪金黑W8(P)" pitchFamily="34" charset="-122"/>
                <a:ea typeface="华康俪金黑W8(P)" pitchFamily="34" charset="-122"/>
                <a:cs typeface="经典繁仿黑" pitchFamily="49" charset="-122"/>
              </a:defRPr>
            </a:lvl1pPr>
          </a:lstStyle>
          <a:p>
            <a:pPr lvl="0" algn="ctr"/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感谢收看</a:t>
            </a:r>
            <a:r>
              <a:rPr lang="zh-CN" altLang="en-US" sz="54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请多指点</a:t>
            </a:r>
          </a:p>
        </p:txBody>
      </p:sp>
      <p:pic>
        <p:nvPicPr>
          <p:cNvPr id="36" name="Picture 6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560" y="5085184"/>
            <a:ext cx="34923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54"/>
          <p:cNvSpPr txBox="1">
            <a:spLocks noChangeArrowheads="1"/>
          </p:cNvSpPr>
          <p:nvPr userDrawn="1"/>
        </p:nvSpPr>
        <p:spPr bwMode="auto">
          <a:xfrm>
            <a:off x="5193249" y="5107567"/>
            <a:ext cx="3567253" cy="3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11020228@qq.com</a:t>
            </a:r>
          </a:p>
        </p:txBody>
      </p:sp>
      <p:sp>
        <p:nvSpPr>
          <p:cNvPr id="38" name="TextBox 10"/>
          <p:cNvSpPr>
            <a:spLocks noChangeArrowheads="1"/>
          </p:cNvSpPr>
          <p:nvPr userDrawn="1"/>
        </p:nvSpPr>
        <p:spPr bwMode="auto">
          <a:xfrm>
            <a:off x="5193249" y="6188159"/>
            <a:ext cx="3567253" cy="3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http://weibo.com/teliss</a:t>
            </a:r>
          </a:p>
        </p:txBody>
      </p:sp>
      <p:pic>
        <p:nvPicPr>
          <p:cNvPr id="39" name="Picture 3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560" y="6210010"/>
            <a:ext cx="395794" cy="3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user\Desktop\未标题-4 拷贝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566" y="5643665"/>
            <a:ext cx="33925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54"/>
          <p:cNvSpPr txBox="1">
            <a:spLocks noChangeArrowheads="1"/>
          </p:cNvSpPr>
          <p:nvPr userDrawn="1"/>
        </p:nvSpPr>
        <p:spPr bwMode="auto">
          <a:xfrm>
            <a:off x="5193249" y="5647857"/>
            <a:ext cx="3567253" cy="3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http://teliss.blog.163.com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3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3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3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3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3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3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4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09500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390705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6" descr="0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0" y="116632"/>
            <a:ext cx="12216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xing" descr="图片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1" y="507992"/>
            <a:ext cx="12012066" cy="1739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矩形 44"/>
          <p:cNvSpPr/>
          <p:nvPr userDrawn="1"/>
        </p:nvSpPr>
        <p:spPr>
          <a:xfrm>
            <a:off x="-24760" y="730424"/>
            <a:ext cx="12216760" cy="6370984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100000">
                <a:schemeClr val="bg1">
                  <a:alpha val="89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矩形 45"/>
          <p:cNvSpPr/>
          <p:nvPr userDrawn="1"/>
        </p:nvSpPr>
        <p:spPr>
          <a:xfrm>
            <a:off x="-84000" y="770325"/>
            <a:ext cx="12276000" cy="1080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6332472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教学分析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7765816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教学设计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9199160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教学过程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10632504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教学反思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6332344" y="96312"/>
            <a:ext cx="1368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894E-6 8.67052E-7 L -0.31754 0.023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7" y="1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4" grpId="0" animBg="1"/>
      <p:bldP spid="4" grpId="1" animBg="1"/>
      <p:bldP spid="4" grpId="2" animBg="1"/>
      <p:bldP spid="4" grpId="3" animBg="1"/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教学分析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教学分析</a:t>
            </a:r>
          </a:p>
        </p:txBody>
      </p:sp>
    </p:spTree>
    <p:extLst>
      <p:ext uri="{BB962C8B-B14F-4D97-AF65-F5344CB8AC3E}">
        <p14:creationId xmlns:p14="http://schemas.microsoft.com/office/powerpoint/2010/main" val="10417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设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332472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教学分析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7765816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教学设计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9199160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教学过程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10632504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教学反思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7765816" y="111344"/>
            <a:ext cx="1368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000" b="1" dirty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</a:p>
        </p:txBody>
      </p:sp>
    </p:spTree>
    <p:extLst>
      <p:ext uri="{BB962C8B-B14F-4D97-AF65-F5344CB8AC3E}">
        <p14:creationId xmlns:p14="http://schemas.microsoft.com/office/powerpoint/2010/main" val="40148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279E-6 -5.78035E-8 L -0.42908 0.0217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60" y="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  <p:bldP spid="5" grpId="1" animBg="1"/>
      <p:bldP spid="5" grpId="2" animBg="1"/>
      <p:bldP spid="5" grpId="3" animBg="1"/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教学设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</a:p>
        </p:txBody>
      </p:sp>
    </p:spTree>
    <p:extLst>
      <p:ext uri="{BB962C8B-B14F-4D97-AF65-F5344CB8AC3E}">
        <p14:creationId xmlns:p14="http://schemas.microsoft.com/office/powerpoint/2010/main" val="12228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6332472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教学分析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7765816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教学设计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9199160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教学过程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10632504" y="111344"/>
            <a:ext cx="136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教学反思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9199160" y="111344"/>
            <a:ext cx="1368000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000" b="1" dirty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000" b="1" dirty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3493E-6 -5.78035E-8 L -0.54646 0.0217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30" y="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4" grpId="0" animBg="1"/>
      <p:bldP spid="4" grpId="1" animBg="1"/>
      <p:bldP spid="4" grpId="2" animBg="1"/>
      <p:bldP spid="4" grpId="3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223640" y="195932"/>
            <a:ext cx="1928144" cy="582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000" b="1" dirty="0">
                <a:solidFill>
                  <a:srgbClr val="8B3331"/>
                </a:solidFill>
                <a:latin typeface="微软雅黑" pitchFamily="34" charset="-122"/>
                <a:ea typeface="微软雅黑" pitchFamily="34" charset="-122"/>
              </a:rPr>
              <a:t>教学过程</a:t>
            </a:r>
          </a:p>
        </p:txBody>
      </p:sp>
    </p:spTree>
    <p:extLst>
      <p:ext uri="{BB962C8B-B14F-4D97-AF65-F5344CB8AC3E}">
        <p14:creationId xmlns:p14="http://schemas.microsoft.com/office/powerpoint/2010/main" val="32876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/>
        </p:nvSpPr>
        <p:spPr>
          <a:xfrm>
            <a:off x="-240704" y="327344"/>
            <a:ext cx="12432704" cy="432024"/>
          </a:xfrm>
          <a:prstGeom prst="rect">
            <a:avLst/>
          </a:prstGeom>
          <a:gradFill flip="none" rotWithShape="1">
            <a:gsLst>
              <a:gs pos="0">
                <a:srgbClr val="421312"/>
              </a:gs>
              <a:gs pos="80000">
                <a:srgbClr val="AF322F"/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 hidden="1"/>
          <p:cNvGrpSpPr/>
          <p:nvPr userDrawn="1"/>
        </p:nvGrpSpPr>
        <p:grpSpPr>
          <a:xfrm>
            <a:off x="-96688" y="-243408"/>
            <a:ext cx="12288688" cy="7686288"/>
            <a:chOff x="1740032" y="1556792"/>
            <a:chExt cx="3995928" cy="2499360"/>
          </a:xfrm>
        </p:grpSpPr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032" y="1556792"/>
              <a:ext cx="3995928" cy="249936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 userDrawn="1"/>
          </p:nvSpPr>
          <p:spPr>
            <a:xfrm>
              <a:off x="1740032" y="1556792"/>
              <a:ext cx="3995928" cy="2499360"/>
            </a:xfrm>
            <a:prstGeom prst="rect">
              <a:avLst/>
            </a:prstGeom>
            <a:solidFill>
              <a:srgbClr val="FFFFFF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 userDrawn="1"/>
        </p:nvSpPr>
        <p:spPr>
          <a:xfrm>
            <a:off x="0" y="759368"/>
            <a:ext cx="12192000" cy="6098632"/>
          </a:xfrm>
          <a:prstGeom prst="rect">
            <a:avLst/>
          </a:prstGeom>
          <a:blipFill dpi="0" rotWithShape="1">
            <a:blip r:embed="rId18">
              <a:alphaModFix amt="1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 rot="2700000">
            <a:off x="-26608" y="203365"/>
            <a:ext cx="489479" cy="489479"/>
          </a:xfrm>
          <a:prstGeom prst="rect">
            <a:avLst/>
          </a:prstGeom>
          <a:blipFill dpi="0"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 rot="2700000">
            <a:off x="518768" y="39803"/>
            <a:ext cx="324403" cy="3244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 rot="2700000">
            <a:off x="870796" y="312840"/>
            <a:ext cx="252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91" r:id="rId5"/>
    <p:sldLayoutId id="2147483690" r:id="rId6"/>
    <p:sldLayoutId id="2147483692" r:id="rId7"/>
    <p:sldLayoutId id="2147483653" r:id="rId8"/>
    <p:sldLayoutId id="2147483693" r:id="rId9"/>
    <p:sldLayoutId id="2147483676" r:id="rId10"/>
    <p:sldLayoutId id="2147483694" r:id="rId11"/>
    <p:sldLayoutId id="2147483658" r:id="rId12"/>
    <p:sldLayoutId id="2147483659" r:id="rId13"/>
    <p:sldLayoutId id="2147483709" r:id="rId14"/>
    <p:sldLayoutId id="214748371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35838;&#22530;&#28436;&#32451;.xlsx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10" Type="http://schemas.openxmlformats.org/officeDocument/2006/relationships/slide" Target="slide6.xml"/><Relationship Id="rId4" Type="http://schemas.openxmlformats.org/officeDocument/2006/relationships/image" Target="../media/image16.png"/><Relationship Id="rId9" Type="http://schemas.openxmlformats.org/officeDocument/2006/relationships/hyperlink" Target="5.4&#20219;&#21153;1-&#23398;&#29983;&#29983;&#27963;&#36153;&#29992;&#19968;&#35272;-&#21407;&#22987;&#25991;&#26723;.xls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5.4&#20219;&#21153;1-&#23398;&#29983;&#29983;&#27963;&#36153;&#29992;&#19968;&#35272;-&#21407;&#22987;&#25991;&#26723;.xls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hyperlink" Target="&#35838;&#22530;&#28436;&#32451;.xlsx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1.jpeg"/><Relationship Id="rId4" Type="http://schemas.openxmlformats.org/officeDocument/2006/relationships/hyperlink" Target="file:///C:\Users\&#35874;&#20113;&#31077;\Desktop\&#20844;&#24320;&#35838;&#32032;&#26448;\&#35838;&#22530;&#28436;&#32451;.xlsx" TargetMode="External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43672" y="1812017"/>
            <a:ext cx="665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5.4</a:t>
            </a:r>
            <a:r>
              <a:rPr lang="zh-CN" alt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计算数据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04664"/>
            <a:ext cx="2965754" cy="118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340"/>
            <a:ext cx="264001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C470EAC6-C654-4A40-ABFE-4D9E4E516EEB}"/>
              </a:ext>
            </a:extLst>
          </p:cNvPr>
          <p:cNvSpPr txBox="1"/>
          <p:nvPr/>
        </p:nvSpPr>
        <p:spPr>
          <a:xfrm>
            <a:off x="5020147" y="3430156"/>
            <a:ext cx="665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任务一  计算数据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5C4A6E9-3D56-4BA9-B3C6-51BCAD8A2845}"/>
              </a:ext>
            </a:extLst>
          </p:cNvPr>
          <p:cNvSpPr txBox="1"/>
          <p:nvPr/>
        </p:nvSpPr>
        <p:spPr>
          <a:xfrm>
            <a:off x="4219525" y="5157192"/>
            <a:ext cx="375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黄山旅游管理学校  谢云祥</a:t>
            </a:r>
          </a:p>
          <a:p>
            <a:r>
              <a:rPr lang="zh-CN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08858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85" name="Text Box 41"/>
          <p:cNvSpPr txBox="1">
            <a:spLocks noChangeArrowheads="1"/>
          </p:cNvSpPr>
          <p:nvPr/>
        </p:nvSpPr>
        <p:spPr bwMode="auto">
          <a:xfrm>
            <a:off x="3883601" y="2535527"/>
            <a:ext cx="5429249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、工作表、行、列、单元格地址</a:t>
            </a:r>
          </a:p>
        </p:txBody>
      </p:sp>
      <p:sp>
        <p:nvSpPr>
          <p:cNvPr id="671787" name="Text Box 43"/>
          <p:cNvSpPr txBox="1">
            <a:spLocks noChangeArrowheads="1"/>
          </p:cNvSpPr>
          <p:nvPr/>
        </p:nvSpPr>
        <p:spPr bwMode="auto">
          <a:xfrm>
            <a:off x="3721099" y="1333501"/>
            <a:ext cx="2688167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、软件简介</a:t>
            </a:r>
          </a:p>
        </p:txBody>
      </p:sp>
      <p:sp>
        <p:nvSpPr>
          <p:cNvPr id="671788" name="Text Box 44"/>
          <p:cNvSpPr txBox="1">
            <a:spLocks noChangeArrowheads="1"/>
          </p:cNvSpPr>
          <p:nvPr/>
        </p:nvSpPr>
        <p:spPr bwMode="auto">
          <a:xfrm>
            <a:off x="3862627" y="1709738"/>
            <a:ext cx="9072033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电子表格软件主要是为存储和处理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(                 )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数据而设计的。</a:t>
            </a:r>
          </a:p>
          <a:p>
            <a:pPr eaLnBrk="1" hangingPunct="1"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    由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(       )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(         )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构成，扩展名为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sym typeface="Wingdings" panose="05000000000000000000" pitchFamily="2" charset="2"/>
              </a:rPr>
              <a:t>(               )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6150" name="Line 47"/>
          <p:cNvSpPr>
            <a:spLocks noChangeShapeType="1"/>
          </p:cNvSpPr>
          <p:nvPr/>
        </p:nvSpPr>
        <p:spPr bwMode="auto">
          <a:xfrm>
            <a:off x="2446867" y="1223963"/>
            <a:ext cx="0" cy="5661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671792" name="Rectangle 48"/>
          <p:cNvSpPr>
            <a:spLocks noChangeArrowheads="1"/>
          </p:cNvSpPr>
          <p:nvPr/>
        </p:nvSpPr>
        <p:spPr bwMode="auto">
          <a:xfrm>
            <a:off x="1214967" y="0"/>
            <a:ext cx="50884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知识梳理：电子表格</a:t>
            </a:r>
          </a:p>
        </p:txBody>
      </p:sp>
      <p:sp>
        <p:nvSpPr>
          <p:cNvPr id="671847" name="Rectangle 103"/>
          <p:cNvSpPr>
            <a:spLocks noChangeArrowheads="1"/>
          </p:cNvSpPr>
          <p:nvPr/>
        </p:nvSpPr>
        <p:spPr bwMode="auto">
          <a:xfrm>
            <a:off x="7945390" y="1780456"/>
            <a:ext cx="115146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b="1" dirty="0">
                <a:solidFill>
                  <a:srgbClr val="CC0000"/>
                </a:solidFill>
              </a:rPr>
              <a:t>数字型</a:t>
            </a:r>
          </a:p>
        </p:txBody>
      </p:sp>
      <p:sp>
        <p:nvSpPr>
          <p:cNvPr id="671849" name="Text Box 105"/>
          <p:cNvSpPr txBox="1">
            <a:spLocks noChangeArrowheads="1"/>
          </p:cNvSpPr>
          <p:nvPr/>
        </p:nvSpPr>
        <p:spPr bwMode="auto">
          <a:xfrm>
            <a:off x="4725163" y="2030413"/>
            <a:ext cx="48048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b="1" dirty="0">
                <a:solidFill>
                  <a:srgbClr val="CC0000"/>
                </a:solidFill>
              </a:rPr>
              <a:t>行</a:t>
            </a:r>
          </a:p>
        </p:txBody>
      </p:sp>
      <p:sp>
        <p:nvSpPr>
          <p:cNvPr id="671850" name="Text Box 106"/>
          <p:cNvSpPr txBox="1">
            <a:spLocks noChangeArrowheads="1"/>
          </p:cNvSpPr>
          <p:nvPr/>
        </p:nvSpPr>
        <p:spPr bwMode="auto">
          <a:xfrm>
            <a:off x="5731452" y="2078615"/>
            <a:ext cx="234950" cy="28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b="1" dirty="0">
                <a:solidFill>
                  <a:srgbClr val="CC0000"/>
                </a:solidFill>
              </a:rPr>
              <a:t>列</a:t>
            </a:r>
          </a:p>
        </p:txBody>
      </p:sp>
      <p:sp>
        <p:nvSpPr>
          <p:cNvPr id="671851" name="Text Box 107"/>
          <p:cNvSpPr txBox="1">
            <a:spLocks noChangeArrowheads="1"/>
          </p:cNvSpPr>
          <p:nvPr/>
        </p:nvSpPr>
        <p:spPr bwMode="auto">
          <a:xfrm>
            <a:off x="8156574" y="2016492"/>
            <a:ext cx="57573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solidFill>
                  <a:srgbClr val="CC0000"/>
                </a:solidFill>
              </a:rPr>
              <a:t>.xlsx</a:t>
            </a:r>
          </a:p>
        </p:txBody>
      </p:sp>
      <p:pic>
        <p:nvPicPr>
          <p:cNvPr id="671866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85" y="2924175"/>
            <a:ext cx="7833783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8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" y="3321050"/>
            <a:ext cx="2133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Line 159"/>
          <p:cNvSpPr>
            <a:spLocks noChangeShapeType="1"/>
          </p:cNvSpPr>
          <p:nvPr/>
        </p:nvSpPr>
        <p:spPr bwMode="auto">
          <a:xfrm>
            <a:off x="2544233" y="1196975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6160" name="Line 160"/>
          <p:cNvSpPr>
            <a:spLocks noChangeShapeType="1"/>
          </p:cNvSpPr>
          <p:nvPr/>
        </p:nvSpPr>
        <p:spPr bwMode="auto">
          <a:xfrm>
            <a:off x="2446867" y="1223963"/>
            <a:ext cx="0" cy="5661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pic>
        <p:nvPicPr>
          <p:cNvPr id="6161" name="Picture 161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1" y="4151313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62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1" y="4972844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Text Box 16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1084" y="3294062"/>
            <a:ext cx="15850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问题探究</a:t>
            </a:r>
          </a:p>
        </p:txBody>
      </p:sp>
      <p:sp>
        <p:nvSpPr>
          <p:cNvPr id="6165" name="Text Box 1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3084" y="4151313"/>
            <a:ext cx="18053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实践演练</a:t>
            </a:r>
          </a:p>
        </p:txBody>
      </p:sp>
      <p:sp>
        <p:nvSpPr>
          <p:cNvPr id="6166" name="Text Box 16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7319" y="4972844"/>
            <a:ext cx="18074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总结归纳</a:t>
            </a:r>
          </a:p>
        </p:txBody>
      </p:sp>
      <p:sp>
        <p:nvSpPr>
          <p:cNvPr id="6168" name="WordArt 170"/>
          <p:cNvSpPr>
            <a:spLocks noChangeArrowheads="1" noChangeShapeType="1" noTextEdit="1"/>
          </p:cNvSpPr>
          <p:nvPr/>
        </p:nvSpPr>
        <p:spPr bwMode="auto">
          <a:xfrm>
            <a:off x="239185" y="1408114"/>
            <a:ext cx="2017183" cy="369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/>
              <a:ea typeface="宋体"/>
            </a:endParaRPr>
          </a:p>
        </p:txBody>
      </p:sp>
      <p:pic>
        <p:nvPicPr>
          <p:cNvPr id="6170" name="Picture 174" descr="9f510fb30f2442a7b8e04ca4d243ad4bd01302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6161088"/>
            <a:ext cx="235161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-508408" y="1302993"/>
            <a:ext cx="35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微软雅黑" pitchFamily="34" charset="-122"/>
                <a:ea typeface="微软雅黑" pitchFamily="34" charset="-122"/>
              </a:rPr>
              <a:t>教学环节</a:t>
            </a:r>
          </a:p>
        </p:txBody>
      </p:sp>
      <p:pic>
        <p:nvPicPr>
          <p:cNvPr id="36" name="Picture 163" descr="n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9" y="2545846"/>
            <a:ext cx="220768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9542" y="2568361"/>
            <a:ext cx="24828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宋体" pitchFamily="2" charset="-122"/>
              </a:rPr>
              <a:t>知识梳理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364317" y="3957641"/>
            <a:ext cx="8339667" cy="2351679"/>
            <a:chOff x="2364317" y="3957641"/>
            <a:chExt cx="8339667" cy="2351679"/>
          </a:xfrm>
        </p:grpSpPr>
        <p:grpSp>
          <p:nvGrpSpPr>
            <p:cNvPr id="671889" name="Group 145"/>
            <p:cNvGrpSpPr>
              <a:grpSpLocks/>
            </p:cNvGrpSpPr>
            <p:nvPr/>
          </p:nvGrpSpPr>
          <p:grpSpPr bwMode="auto">
            <a:xfrm>
              <a:off x="2364317" y="3957641"/>
              <a:ext cx="8339667" cy="1154113"/>
              <a:chOff x="1111" y="2606"/>
              <a:chExt cx="3940" cy="727"/>
            </a:xfrm>
          </p:grpSpPr>
          <p:sp>
            <p:nvSpPr>
              <p:cNvPr id="6171" name="Line 123"/>
              <p:cNvSpPr>
                <a:spLocks noChangeShapeType="1"/>
              </p:cNvSpPr>
              <p:nvPr/>
            </p:nvSpPr>
            <p:spPr bwMode="auto">
              <a:xfrm>
                <a:off x="2172" y="2713"/>
                <a:ext cx="405" cy="2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1868" name="Text Box 124"/>
              <p:cNvSpPr txBox="1">
                <a:spLocks noChangeArrowheads="1"/>
              </p:cNvSpPr>
              <p:nvPr/>
            </p:nvSpPr>
            <p:spPr bwMode="auto">
              <a:xfrm>
                <a:off x="2508" y="2792"/>
                <a:ext cx="1028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kumimoji="1" lang="zh-CN" altLang="en-US" b="1" dirty="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活动单元格</a:t>
                </a:r>
                <a:endParaRPr kumimoji="1" lang="zh-CN" altLang="en-US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5" name="Line 127"/>
              <p:cNvSpPr>
                <a:spLocks noChangeShapeType="1"/>
              </p:cNvSpPr>
              <p:nvPr/>
            </p:nvSpPr>
            <p:spPr bwMode="auto">
              <a:xfrm>
                <a:off x="3434" y="2606"/>
                <a:ext cx="1099" cy="26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1872" name="Text Box 128"/>
              <p:cNvSpPr txBox="1">
                <a:spLocks noChangeArrowheads="1"/>
              </p:cNvSpPr>
              <p:nvPr/>
            </p:nvSpPr>
            <p:spPr bwMode="auto">
              <a:xfrm>
                <a:off x="4390" y="2787"/>
                <a:ext cx="661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kumimoji="1" lang="zh-CN" altLang="en-US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列号</a:t>
                </a:r>
                <a:endParaRPr kumimoji="1" lang="zh-CN" alt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7" name="Line 129"/>
              <p:cNvSpPr>
                <a:spLocks noChangeShapeType="1"/>
              </p:cNvSpPr>
              <p:nvPr/>
            </p:nvSpPr>
            <p:spPr bwMode="auto">
              <a:xfrm flipH="1">
                <a:off x="1383" y="3022"/>
                <a:ext cx="231" cy="13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1874" name="Text Box 130"/>
              <p:cNvSpPr txBox="1">
                <a:spLocks noChangeArrowheads="1"/>
              </p:cNvSpPr>
              <p:nvPr/>
            </p:nvSpPr>
            <p:spPr bwMode="auto">
              <a:xfrm>
                <a:off x="1111" y="3133"/>
                <a:ext cx="5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kumimoji="1" lang="zh-CN" altLang="en-US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行号</a:t>
                </a:r>
                <a:endParaRPr kumimoji="1" lang="zh-CN" alt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3" name="直接连接符 2"/>
            <p:cNvCxnSpPr/>
            <p:nvPr/>
          </p:nvCxnSpPr>
          <p:spPr>
            <a:xfrm flipV="1">
              <a:off x="4439816" y="5877272"/>
              <a:ext cx="625366" cy="43204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5021977" y="569260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</a:rPr>
                <a:t>工作表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730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7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1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1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85" grpId="0"/>
      <p:bldP spid="671847" grpId="0"/>
      <p:bldP spid="671849" grpId="0"/>
      <p:bldP spid="671850" grpId="0"/>
      <p:bldP spid="6718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7"/>
          <p:cNvSpPr>
            <a:spLocks noChangeShapeType="1"/>
          </p:cNvSpPr>
          <p:nvPr/>
        </p:nvSpPr>
        <p:spPr bwMode="auto">
          <a:xfrm>
            <a:off x="2446867" y="1223963"/>
            <a:ext cx="0" cy="5661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195037" name="Text Box 29"/>
          <p:cNvSpPr txBox="1">
            <a:spLocks noChangeArrowheads="1"/>
          </p:cNvSpPr>
          <p:nvPr/>
        </p:nvSpPr>
        <p:spPr bwMode="auto">
          <a:xfrm>
            <a:off x="2832101" y="1339851"/>
            <a:ext cx="211243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、公式</a:t>
            </a:r>
          </a:p>
        </p:txBody>
      </p:sp>
      <p:sp>
        <p:nvSpPr>
          <p:cNvPr id="1195038" name="Text Box 30"/>
          <p:cNvSpPr txBox="1">
            <a:spLocks noChangeArrowheads="1"/>
          </p:cNvSpPr>
          <p:nvPr/>
        </p:nvSpPr>
        <p:spPr bwMode="auto">
          <a:xfrm>
            <a:off x="3472080" y="1967070"/>
            <a:ext cx="8159749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latin typeface="Arial Narrow" panose="020B0606020202030204" pitchFamily="34" charset="0"/>
              </a:rPr>
              <a:t>公式：用户自己定义的数学表达式。以“</a:t>
            </a:r>
            <a:r>
              <a:rPr lang="en-US" altLang="zh-CN" sz="2000" b="1" dirty="0">
                <a:latin typeface="Arial Narrow" panose="020B0606020202030204" pitchFamily="34" charset="0"/>
              </a:rPr>
              <a:t>=”</a:t>
            </a:r>
            <a:r>
              <a:rPr lang="zh-CN" altLang="en-US" sz="2000" b="1" dirty="0">
                <a:latin typeface="Arial Narrow" panose="020B0606020202030204" pitchFamily="34" charset="0"/>
              </a:rPr>
              <a:t>号开始。</a:t>
            </a:r>
          </a:p>
        </p:txBody>
      </p:sp>
      <p:sp>
        <p:nvSpPr>
          <p:cNvPr id="1195042" name="Rectangle 34"/>
          <p:cNvSpPr>
            <a:spLocks noChangeArrowheads="1"/>
          </p:cNvSpPr>
          <p:nvPr/>
        </p:nvSpPr>
        <p:spPr bwMode="auto">
          <a:xfrm>
            <a:off x="1055158" y="0"/>
            <a:ext cx="4705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任务一：公式运用</a:t>
            </a:r>
          </a:p>
        </p:txBody>
      </p:sp>
      <p:sp>
        <p:nvSpPr>
          <p:cNvPr id="1195043" name="Rectangle 35"/>
          <p:cNvSpPr>
            <a:spLocks noChangeArrowheads="1"/>
          </p:cNvSpPr>
          <p:nvPr/>
        </p:nvSpPr>
        <p:spPr bwMode="auto">
          <a:xfrm>
            <a:off x="2976034" y="2765504"/>
            <a:ext cx="393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kumimoji="1"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kumimoji="1"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、常用公式运算符 </a:t>
            </a:r>
          </a:p>
        </p:txBody>
      </p:sp>
      <p:graphicFrame>
        <p:nvGraphicFramePr>
          <p:cNvPr id="1195139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05420"/>
              </p:ext>
            </p:extLst>
          </p:nvPr>
        </p:nvGraphicFramePr>
        <p:xfrm>
          <a:off x="3691716" y="3438684"/>
          <a:ext cx="4705349" cy="1493520"/>
        </p:xfrm>
        <a:graphic>
          <a:graphicData uri="http://schemas.openxmlformats.org/drawingml/2006/table">
            <a:tbl>
              <a:tblPr/>
              <a:tblGrid>
                <a:gridCol w="2112433">
                  <a:extLst>
                    <a:ext uri="{9D8B030D-6E8A-4147-A177-3AD203B41FA5}">
                      <a16:colId xmlns:a16="http://schemas.microsoft.com/office/drawing/2014/main" val="719325759"/>
                    </a:ext>
                  </a:extLst>
                </a:gridCol>
                <a:gridCol w="2592916">
                  <a:extLst>
                    <a:ext uri="{9D8B030D-6E8A-4147-A177-3AD203B41FA5}">
                      <a16:colId xmlns:a16="http://schemas.microsoft.com/office/drawing/2014/main" val="242850742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 b="1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 b="1">
                          <a:solidFill>
                            <a:srgbClr val="80008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算术运算符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 b="1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 b="1">
                          <a:solidFill>
                            <a:srgbClr val="80008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含义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474383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 b="1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 b="1">
                          <a:solidFill>
                            <a:srgbClr val="80008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 b="1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 b="1">
                          <a:solidFill>
                            <a:srgbClr val="80008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1462955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 b="1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 b="1">
                          <a:solidFill>
                            <a:srgbClr val="80008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 b="1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 b="1">
                          <a:solidFill>
                            <a:srgbClr val="80008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115557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 b="1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 b="1">
                          <a:solidFill>
                            <a:srgbClr val="80008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 b="1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 b="1">
                          <a:solidFill>
                            <a:srgbClr val="80008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乘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813342"/>
                  </a:ext>
                </a:extLst>
              </a:tr>
              <a:tr h="268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 b="1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 b="1">
                          <a:solidFill>
                            <a:srgbClr val="80008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100000"/>
                        <a:defRPr sz="2800" b="1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100000"/>
                        <a:defRPr sz="2400" b="1">
                          <a:solidFill>
                            <a:srgbClr val="80008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SzPct val="100000"/>
                        <a:defRPr sz="2000"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b="1"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除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850869"/>
                  </a:ext>
                </a:extLst>
              </a:tr>
            </a:tbl>
          </a:graphicData>
        </a:graphic>
      </p:graphicFrame>
      <p:graphicFrame>
        <p:nvGraphicFramePr>
          <p:cNvPr id="7199" name="Object 5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38626581"/>
              </p:ext>
            </p:extLst>
          </p:nvPr>
        </p:nvGraphicFramePr>
        <p:xfrm>
          <a:off x="9214626" y="3070304"/>
          <a:ext cx="2937933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r:id="rId3" imgW="0" imgH="0" progId="PBrush">
                  <p:embed/>
                </p:oleObj>
              </mc:Choice>
              <mc:Fallback>
                <p:oleObj r:id="rId3" imgW="0" imgH="0" progId="PBrush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4626" y="3070304"/>
                        <a:ext cx="2937933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1" name="Line 133"/>
          <p:cNvSpPr>
            <a:spLocks noChangeShapeType="1"/>
          </p:cNvSpPr>
          <p:nvPr/>
        </p:nvSpPr>
        <p:spPr bwMode="auto">
          <a:xfrm>
            <a:off x="2544233" y="1196975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02" name="Line 134"/>
          <p:cNvSpPr>
            <a:spLocks noChangeShapeType="1"/>
          </p:cNvSpPr>
          <p:nvPr/>
        </p:nvSpPr>
        <p:spPr bwMode="auto">
          <a:xfrm>
            <a:off x="2446867" y="1223963"/>
            <a:ext cx="0" cy="5661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pic>
        <p:nvPicPr>
          <p:cNvPr id="7203" name="Picture 135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944938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136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4751388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137" descr="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3106738"/>
            <a:ext cx="220768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6" name="Text Box 13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467" y="3116263"/>
            <a:ext cx="24828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宋体" pitchFamily="2" charset="-122"/>
              </a:rPr>
              <a:t>问题探究</a:t>
            </a:r>
          </a:p>
        </p:txBody>
      </p:sp>
      <p:sp>
        <p:nvSpPr>
          <p:cNvPr id="7207" name="Text Box 13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8233" y="3944938"/>
            <a:ext cx="16613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实践演练</a:t>
            </a:r>
          </a:p>
        </p:txBody>
      </p:sp>
      <p:sp>
        <p:nvSpPr>
          <p:cNvPr id="7208" name="Text Box 14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6119" y="4751388"/>
            <a:ext cx="16634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总结归纳</a:t>
            </a:r>
          </a:p>
        </p:txBody>
      </p:sp>
      <p:pic>
        <p:nvPicPr>
          <p:cNvPr id="7211" name="Picture 145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351088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2" name="Text Box 14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6701" y="2324100"/>
            <a:ext cx="17968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知识梳理</a:t>
            </a:r>
          </a:p>
        </p:txBody>
      </p:sp>
      <p:pic>
        <p:nvPicPr>
          <p:cNvPr id="7213" name="Picture 147" descr="9f510fb30f2442a7b8e04ca4d243ad4bd01302c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5892006"/>
            <a:ext cx="2510365" cy="8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-541217" y="1116037"/>
            <a:ext cx="35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微软雅黑" pitchFamily="34" charset="-122"/>
                <a:ea typeface="微软雅黑" pitchFamily="34" charset="-122"/>
              </a:rPr>
              <a:t>教学环节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46413" y="5380898"/>
            <a:ext cx="1329035" cy="481012"/>
            <a:chOff x="3546413" y="5380898"/>
            <a:chExt cx="1329035" cy="481012"/>
          </a:xfrm>
        </p:grpSpPr>
        <p:pic>
          <p:nvPicPr>
            <p:cNvPr id="25" name="Picture 136" descr="nu5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413" y="5380898"/>
              <a:ext cx="1312725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40"/>
            <p:cNvSpPr txBox="1">
              <a:spLocks noChangeArrowheads="1"/>
            </p:cNvSpPr>
            <p:nvPr/>
          </p:nvSpPr>
          <p:spPr bwMode="auto">
            <a:xfrm>
              <a:off x="3627773" y="5380898"/>
              <a:ext cx="12476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chemeClr val="bg1"/>
                  </a:solidFill>
                  <a:latin typeface="宋体" pitchFamily="2" charset="-122"/>
                  <a:hlinkClick r:id="rId8" action="ppaction://hlinkfile"/>
                </a:rPr>
                <a:t>跟我学</a:t>
              </a:r>
              <a:endParaRPr kumimoji="1" lang="zh-CN" altLang="en-US" sz="2400" b="1" dirty="0">
                <a:solidFill>
                  <a:schemeClr val="bg1"/>
                </a:solidFill>
                <a:latin typeface="宋体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71151" y="6112622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hlinkClick r:id="rId9" action="ppaction://hlinkfile"/>
              </a:rPr>
              <a:t>实践演练</a:t>
            </a:r>
            <a:r>
              <a:rPr lang="zh-CN" altLang="en-US" dirty="0">
                <a:hlinkClick r:id="rId9" action="ppaction://hlinkfile"/>
              </a:rPr>
              <a:t>（一 </a:t>
            </a:r>
            <a:r>
              <a:rPr lang="zh-CN" altLang="en-US" dirty="0">
                <a:hlinkClick r:id="rId10" action="ppaction://hlinksldjump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407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43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16"/>
          <p:cNvSpPr>
            <a:spLocks noChangeShapeType="1"/>
          </p:cNvSpPr>
          <p:nvPr/>
        </p:nvSpPr>
        <p:spPr bwMode="auto">
          <a:xfrm>
            <a:off x="2544233" y="1196975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5" name="Line 17"/>
          <p:cNvSpPr>
            <a:spLocks noChangeShapeType="1"/>
          </p:cNvSpPr>
          <p:nvPr/>
        </p:nvSpPr>
        <p:spPr bwMode="auto">
          <a:xfrm>
            <a:off x="2446867" y="1223963"/>
            <a:ext cx="0" cy="5661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196050" name="Text Box 18"/>
          <p:cNvSpPr txBox="1">
            <a:spLocks noChangeArrowheads="1"/>
          </p:cNvSpPr>
          <p:nvPr/>
        </p:nvSpPr>
        <p:spPr bwMode="auto">
          <a:xfrm>
            <a:off x="2843104" y="1512465"/>
            <a:ext cx="2305051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、函数</a:t>
            </a:r>
          </a:p>
        </p:txBody>
      </p:sp>
      <p:sp>
        <p:nvSpPr>
          <p:cNvPr id="1196054" name="Text Box 22"/>
          <p:cNvSpPr txBox="1">
            <a:spLocks noChangeArrowheads="1"/>
          </p:cNvSpPr>
          <p:nvPr/>
        </p:nvSpPr>
        <p:spPr bwMode="auto">
          <a:xfrm>
            <a:off x="3138795" y="2151033"/>
            <a:ext cx="5862502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函数：电子表格软件提供的完成特定计算的命令。</a:t>
            </a:r>
          </a:p>
        </p:txBody>
      </p:sp>
      <p:sp>
        <p:nvSpPr>
          <p:cNvPr id="1196056" name="Text Box 24"/>
          <p:cNvSpPr txBox="1">
            <a:spLocks noChangeArrowheads="1"/>
          </p:cNvSpPr>
          <p:nvPr/>
        </p:nvSpPr>
        <p:spPr bwMode="auto">
          <a:xfrm>
            <a:off x="2907526" y="2988469"/>
            <a:ext cx="2688167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、常见函数</a:t>
            </a:r>
          </a:p>
        </p:txBody>
      </p:sp>
      <p:sp>
        <p:nvSpPr>
          <p:cNvPr id="1196058" name="Rectangle 26"/>
          <p:cNvSpPr>
            <a:spLocks noChangeArrowheads="1"/>
          </p:cNvSpPr>
          <p:nvPr/>
        </p:nvSpPr>
        <p:spPr bwMode="auto">
          <a:xfrm>
            <a:off x="2971151" y="3667260"/>
            <a:ext cx="916728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ct val="140000"/>
              </a:lnSpc>
              <a:tabLst>
                <a:tab pos="533400" algn="l"/>
              </a:tabLst>
            </a:pPr>
            <a:r>
              <a:rPr kumimoji="1" lang="en-GB" altLang="zh-CN" sz="2000" b="1" dirty="0">
                <a:latin typeface="Times New Roman" pitchFamily="18" charset="0"/>
              </a:rPr>
              <a:t>SUM</a:t>
            </a:r>
            <a:r>
              <a:rPr kumimoji="1" lang="zh-CN" altLang="en-GB" sz="2000" b="1" dirty="0">
                <a:latin typeface="Times New Roman" pitchFamily="18" charset="0"/>
              </a:rPr>
              <a:t>函数：求和函数                    </a:t>
            </a:r>
            <a:r>
              <a:rPr kumimoji="1" lang="en-GB" altLang="zh-CN" sz="2000" b="1" dirty="0">
                <a:latin typeface="Times New Roman" pitchFamily="18" charset="0"/>
              </a:rPr>
              <a:t>COUNT</a:t>
            </a:r>
            <a:r>
              <a:rPr kumimoji="1" lang="zh-CN" altLang="en-GB" sz="2000" b="1" dirty="0">
                <a:latin typeface="Times New Roman" pitchFamily="18" charset="0"/>
              </a:rPr>
              <a:t>函数：统计个数函数</a:t>
            </a:r>
          </a:p>
          <a:p>
            <a:pPr eaLnBrk="1" hangingPunct="1">
              <a:lnSpc>
                <a:spcPct val="140000"/>
              </a:lnSpc>
              <a:tabLst>
                <a:tab pos="533400" algn="l"/>
              </a:tabLst>
            </a:pPr>
            <a:r>
              <a:rPr kumimoji="1" lang="en-GB" altLang="zh-CN" sz="2000" b="1" dirty="0">
                <a:latin typeface="Times New Roman" pitchFamily="18" charset="0"/>
              </a:rPr>
              <a:t>AVERAGE</a:t>
            </a:r>
            <a:r>
              <a:rPr kumimoji="1" lang="zh-CN" altLang="en-GB" sz="2000" b="1" dirty="0">
                <a:latin typeface="Times New Roman" pitchFamily="18" charset="0"/>
              </a:rPr>
              <a:t>函数：平均值函数     </a:t>
            </a:r>
            <a:r>
              <a:rPr kumimoji="1" lang="en-GB" altLang="zh-CN" sz="2000" b="1" dirty="0">
                <a:latin typeface="Times New Roman" pitchFamily="18" charset="0"/>
              </a:rPr>
              <a:t>MAX</a:t>
            </a:r>
            <a:r>
              <a:rPr kumimoji="1" lang="zh-CN" altLang="en-GB" sz="2000" b="1" dirty="0">
                <a:latin typeface="Times New Roman" pitchFamily="18" charset="0"/>
              </a:rPr>
              <a:t>函数：最大值函数</a:t>
            </a:r>
          </a:p>
        </p:txBody>
      </p:sp>
      <p:sp>
        <p:nvSpPr>
          <p:cNvPr id="1196061" name="Rectangle 29"/>
          <p:cNvSpPr>
            <a:spLocks noChangeArrowheads="1"/>
          </p:cNvSpPr>
          <p:nvPr/>
        </p:nvSpPr>
        <p:spPr bwMode="auto">
          <a:xfrm>
            <a:off x="1056217" y="0"/>
            <a:ext cx="393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任务二：函数运用</a:t>
            </a:r>
          </a:p>
        </p:txBody>
      </p:sp>
      <p:pic>
        <p:nvPicPr>
          <p:cNvPr id="8205" name="图片 91" descr="图片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7" y="5513388"/>
            <a:ext cx="273473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Line 52"/>
          <p:cNvSpPr>
            <a:spLocks noChangeShapeType="1"/>
          </p:cNvSpPr>
          <p:nvPr/>
        </p:nvSpPr>
        <p:spPr bwMode="auto">
          <a:xfrm>
            <a:off x="2544233" y="1196975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208" name="Picture 53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944938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54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4751388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55" descr="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1" y="3106738"/>
            <a:ext cx="220768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5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467" y="3116263"/>
            <a:ext cx="24828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宋体" pitchFamily="2" charset="-122"/>
              </a:rPr>
              <a:t>问题探究</a:t>
            </a:r>
          </a:p>
        </p:txBody>
      </p:sp>
      <p:sp>
        <p:nvSpPr>
          <p:cNvPr id="8212" name="Text Box 5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8233" y="3944938"/>
            <a:ext cx="1661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实践演练</a:t>
            </a:r>
          </a:p>
        </p:txBody>
      </p:sp>
      <p:sp>
        <p:nvSpPr>
          <p:cNvPr id="8213" name="Text Box 5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6118" y="4751388"/>
            <a:ext cx="16634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总结归纳</a:t>
            </a:r>
          </a:p>
        </p:txBody>
      </p:sp>
      <p:pic>
        <p:nvPicPr>
          <p:cNvPr id="8216" name="Picture 63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351088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Text Box 6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6700" y="2324100"/>
            <a:ext cx="165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知识梳理</a:t>
            </a:r>
          </a:p>
        </p:txBody>
      </p:sp>
      <p:pic>
        <p:nvPicPr>
          <p:cNvPr id="8218" name="Picture 65" descr="9f510fb30f2442a7b8e04ca4d243ad4bd01302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6161088"/>
            <a:ext cx="235161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-541217" y="1116037"/>
            <a:ext cx="35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软雅黑" pitchFamily="34" charset="-122"/>
                <a:ea typeface="微软雅黑" pitchFamily="34" charset="-122"/>
              </a:rPr>
              <a:t>教学环节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513887" y="4992610"/>
            <a:ext cx="1312725" cy="481012"/>
            <a:chOff x="3513887" y="4808243"/>
            <a:chExt cx="1312725" cy="481012"/>
          </a:xfrm>
        </p:grpSpPr>
        <p:pic>
          <p:nvPicPr>
            <p:cNvPr id="26" name="Picture 136" descr="nu5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887" y="4808243"/>
              <a:ext cx="1312725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40"/>
            <p:cNvSpPr txBox="1">
              <a:spLocks noChangeArrowheads="1"/>
            </p:cNvSpPr>
            <p:nvPr/>
          </p:nvSpPr>
          <p:spPr bwMode="auto">
            <a:xfrm>
              <a:off x="3546413" y="4808243"/>
              <a:ext cx="12476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chemeClr val="bg1"/>
                  </a:solidFill>
                  <a:latin typeface="宋体" pitchFamily="2" charset="-122"/>
                  <a:hlinkClick r:id="rId6" action="ppaction://hlinkfile"/>
                </a:rPr>
                <a:t>跟我学</a:t>
              </a:r>
              <a:endParaRPr kumimoji="1" lang="zh-CN" altLang="en-US" sz="2400" b="1" dirty="0">
                <a:solidFill>
                  <a:schemeClr val="bg1"/>
                </a:solidFill>
                <a:latin typeface="宋体" pitchFamily="2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71151" y="6112622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hlinkClick r:id="rId7" action="ppaction://hlinkfile"/>
              </a:rPr>
              <a:t>实践演练（二）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7089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9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56" grpId="0"/>
      <p:bldP spid="1196058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3"/>
          <p:cNvSpPr>
            <a:spLocks noChangeShapeType="1"/>
          </p:cNvSpPr>
          <p:nvPr/>
        </p:nvSpPr>
        <p:spPr bwMode="auto">
          <a:xfrm>
            <a:off x="2544233" y="1196975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9219" name="Line 14"/>
          <p:cNvSpPr>
            <a:spLocks noChangeShapeType="1"/>
          </p:cNvSpPr>
          <p:nvPr/>
        </p:nvSpPr>
        <p:spPr bwMode="auto">
          <a:xfrm>
            <a:off x="2446867" y="1223963"/>
            <a:ext cx="0" cy="5661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198120" name="Text Box 40"/>
          <p:cNvSpPr txBox="1">
            <a:spLocks noChangeArrowheads="1"/>
          </p:cNvSpPr>
          <p:nvPr/>
        </p:nvSpPr>
        <p:spPr bwMode="auto">
          <a:xfrm>
            <a:off x="2829984" y="2482850"/>
            <a:ext cx="9218083" cy="3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在使用公式或函数时，引用单元格地址与输入实际数值的区别？</a:t>
            </a:r>
          </a:p>
        </p:txBody>
      </p:sp>
      <p:sp>
        <p:nvSpPr>
          <p:cNvPr id="1198122" name="Text Box 42"/>
          <p:cNvSpPr txBox="1">
            <a:spLocks noChangeArrowheads="1"/>
          </p:cNvSpPr>
          <p:nvPr/>
        </p:nvSpPr>
        <p:spPr bwMode="auto">
          <a:xfrm>
            <a:off x="2639485" y="3429001"/>
            <a:ext cx="8832849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45000"/>
              </a:lnSpc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在使用公式或函数时，引用单元格地址比输入实际数值更为灵活，因为当引用的是地址标识而不是实际数据时，原始地址的变动会直接体现到计算结果中。</a:t>
            </a:r>
          </a:p>
        </p:txBody>
      </p:sp>
      <p:pic>
        <p:nvPicPr>
          <p:cNvPr id="9222" name="Picture 21" descr="homewo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5" y="5608638"/>
            <a:ext cx="1678516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8" name="AutoShape 48">
            <a:hlinkClick r:id="rId4" action="ppaction://hlinkfile" highlightClick="1">
              <a:snd r:embed="rId3" name="whoosh.wav"/>
            </a:hlinkClick>
          </p:cNvPr>
          <p:cNvSpPr>
            <a:spLocks noChangeArrowheads="1"/>
          </p:cNvSpPr>
          <p:nvPr/>
        </p:nvSpPr>
        <p:spPr bwMode="auto">
          <a:xfrm>
            <a:off x="3371851" y="5329095"/>
            <a:ext cx="2243667" cy="443198"/>
          </a:xfrm>
          <a:prstGeom prst="actionButtonBlank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探索检验</a:t>
            </a:r>
          </a:p>
        </p:txBody>
      </p:sp>
      <p:sp>
        <p:nvSpPr>
          <p:cNvPr id="9225" name="Line 61"/>
          <p:cNvSpPr>
            <a:spLocks noChangeShapeType="1"/>
          </p:cNvSpPr>
          <p:nvPr/>
        </p:nvSpPr>
        <p:spPr bwMode="auto">
          <a:xfrm>
            <a:off x="2544233" y="1196975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pic>
        <p:nvPicPr>
          <p:cNvPr id="9226" name="Picture 62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9" y="4015820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3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0" y="4822270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4" descr="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0" y="3177620"/>
            <a:ext cx="220768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1886" y="3187145"/>
            <a:ext cx="24828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宋体" pitchFamily="2" charset="-122"/>
              </a:rPr>
              <a:t>问题探究</a:t>
            </a:r>
          </a:p>
        </p:txBody>
      </p:sp>
      <p:sp>
        <p:nvSpPr>
          <p:cNvPr id="9230" name="Text Box 6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2" y="4015820"/>
            <a:ext cx="1517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实践演练</a:t>
            </a:r>
          </a:p>
        </p:txBody>
      </p:sp>
      <p:sp>
        <p:nvSpPr>
          <p:cNvPr id="9231" name="Text Box 6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5538" y="4822270"/>
            <a:ext cx="18074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总结归纳</a:t>
            </a:r>
          </a:p>
        </p:txBody>
      </p:sp>
      <p:pic>
        <p:nvPicPr>
          <p:cNvPr id="9234" name="Picture 72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0" y="2421970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Text Box 7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6119" y="2394982"/>
            <a:ext cx="17248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知识梳理</a:t>
            </a:r>
          </a:p>
        </p:txBody>
      </p:sp>
      <p:grpSp>
        <p:nvGrpSpPr>
          <p:cNvPr id="9236" name="组合 60"/>
          <p:cNvGrpSpPr>
            <a:grpSpLocks/>
          </p:cNvGrpSpPr>
          <p:nvPr/>
        </p:nvGrpSpPr>
        <p:grpSpPr bwMode="auto">
          <a:xfrm>
            <a:off x="2927352" y="981075"/>
            <a:ext cx="2305049" cy="1511300"/>
            <a:chOff x="385354" y="-1050208"/>
            <a:chExt cx="2627683" cy="2823255"/>
          </a:xfrm>
        </p:grpSpPr>
        <p:grpSp>
          <p:nvGrpSpPr>
            <p:cNvPr id="9247" name="空心弧 61"/>
            <p:cNvGrpSpPr>
              <a:grpSpLocks/>
            </p:cNvGrpSpPr>
            <p:nvPr/>
          </p:nvGrpSpPr>
          <p:grpSpPr bwMode="auto">
            <a:xfrm>
              <a:off x="360138" y="143641"/>
              <a:ext cx="1175456" cy="1274558"/>
              <a:chOff x="329184" y="457200"/>
              <a:chExt cx="1231392" cy="1542288"/>
            </a:xfrm>
          </p:grpSpPr>
          <p:pic>
            <p:nvPicPr>
              <p:cNvPr id="9251" name="空心弧 61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184" y="457200"/>
                <a:ext cx="1231392" cy="154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2" name="Text Box 78"/>
              <p:cNvSpPr txBox="1">
                <a:spLocks noChangeArrowheads="1"/>
              </p:cNvSpPr>
              <p:nvPr/>
            </p:nvSpPr>
            <p:spPr bwMode="auto">
              <a:xfrm rot="-4348768">
                <a:off x="-1042" y="755610"/>
                <a:ext cx="1723997" cy="899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2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248" name="空心弧 62"/>
            <p:cNvGrpSpPr>
              <a:grpSpLocks/>
            </p:cNvGrpSpPr>
            <p:nvPr/>
          </p:nvGrpSpPr>
          <p:grpSpPr bwMode="auto">
            <a:xfrm>
              <a:off x="1291192" y="-1060389"/>
              <a:ext cx="1175456" cy="1274558"/>
              <a:chOff x="1304544" y="-999744"/>
              <a:chExt cx="1231392" cy="1542288"/>
            </a:xfrm>
          </p:grpSpPr>
          <p:pic>
            <p:nvPicPr>
              <p:cNvPr id="9249" name="空心弧 62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544" y="-999744"/>
                <a:ext cx="1231392" cy="154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0" name="Text Box 81"/>
              <p:cNvSpPr txBox="1">
                <a:spLocks noChangeArrowheads="1"/>
              </p:cNvSpPr>
              <p:nvPr/>
            </p:nvSpPr>
            <p:spPr bwMode="auto">
              <a:xfrm rot="-4348768">
                <a:off x="972076" y="-702128"/>
                <a:ext cx="1723997" cy="899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zh-CN" altLang="zh-CN" sz="24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9237" name="组合 63"/>
          <p:cNvGrpSpPr>
            <a:grpSpLocks/>
          </p:cNvGrpSpPr>
          <p:nvPr/>
        </p:nvGrpSpPr>
        <p:grpSpPr bwMode="auto">
          <a:xfrm>
            <a:off x="3865034" y="1417639"/>
            <a:ext cx="317500" cy="452437"/>
            <a:chOff x="1362075" y="-80010"/>
            <a:chExt cx="361950" cy="1023937"/>
          </a:xfrm>
        </p:grpSpPr>
        <p:sp>
          <p:nvSpPr>
            <p:cNvPr id="65" name="圆角矩形 64"/>
            <p:cNvSpPr/>
            <p:nvPr/>
          </p:nvSpPr>
          <p:spPr>
            <a:xfrm>
              <a:off x="1409700" y="-80010"/>
              <a:ext cx="114300" cy="102393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9"/>
              <a:srcRect/>
              <a:tile tx="0" ty="0" sx="20000" sy="20000" flip="none" algn="tl"/>
            </a:blipFill>
            <a:ln>
              <a:noFill/>
            </a:ln>
            <a:scene3d>
              <a:camera prst="perspectiveRight">
                <a:rot lat="1162779" lon="19974284" rev="21174280"/>
              </a:camera>
              <a:lightRig rig="threePt" dir="t">
                <a:rot lat="0" lon="0" rev="3600000"/>
              </a:lightRig>
            </a:scene3d>
            <a:sp3d extrusionH="63500">
              <a:bevelT w="25400" h="25400"/>
              <a:bevelB w="254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362075" y="110490"/>
              <a:ext cx="361950" cy="361950"/>
            </a:xfrm>
            <a:prstGeom prst="ellipse">
              <a:avLst/>
            </a:prstGeom>
            <a:blipFill dpi="0" rotWithShape="1">
              <a:blip r:embed="rId9"/>
              <a:srcRect/>
              <a:tile tx="0" ty="0" sx="20000" sy="20000" flip="none" algn="tl"/>
            </a:blipFill>
            <a:ln>
              <a:noFill/>
            </a:ln>
            <a:scene3d>
              <a:camera prst="perspectiveRight">
                <a:rot lat="1162779" lon="19974284" rev="21174280"/>
              </a:camera>
              <a:lightRig rig="threePt" dir="t">
                <a:rot lat="0" lon="0" rev="3600000"/>
              </a:lightRig>
            </a:scene3d>
            <a:sp3d extrusionH="127000">
              <a:bevelT w="101600" h="254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38" name="组合 66"/>
          <p:cNvGrpSpPr>
            <a:grpSpLocks/>
          </p:cNvGrpSpPr>
          <p:nvPr/>
        </p:nvGrpSpPr>
        <p:grpSpPr bwMode="auto">
          <a:xfrm>
            <a:off x="2984500" y="1916113"/>
            <a:ext cx="1784351" cy="576262"/>
            <a:chOff x="440976" y="586740"/>
            <a:chExt cx="2035524" cy="1152525"/>
          </a:xfrm>
        </p:grpSpPr>
        <p:sp>
          <p:nvSpPr>
            <p:cNvPr id="68" name="圆角矩形 67"/>
            <p:cNvSpPr/>
            <p:nvPr/>
          </p:nvSpPr>
          <p:spPr>
            <a:xfrm>
              <a:off x="609600" y="586740"/>
              <a:ext cx="1866900" cy="1152525"/>
            </a:xfrm>
            <a:prstGeom prst="roundRect">
              <a:avLst>
                <a:gd name="adj" fmla="val 18320"/>
              </a:avLst>
            </a:prstGeom>
            <a:blipFill dpi="0" rotWithShape="1">
              <a:blip r:embed="rId9"/>
              <a:srcRect/>
              <a:tile tx="0" ty="0" sx="20000" sy="20000" flip="none" algn="tl"/>
            </a:blipFill>
            <a:ln>
              <a:noFill/>
            </a:ln>
            <a:effectLst>
              <a:outerShdw blurRad="254000" sx="115000" sy="115000" algn="ctr" rotWithShape="0">
                <a:prstClr val="black">
                  <a:alpha val="23000"/>
                </a:prstClr>
              </a:outerShdw>
            </a:effectLst>
            <a:scene3d>
              <a:camera prst="perspectiveRight">
                <a:rot lat="1162779" lon="19974284" rev="21174280"/>
              </a:camera>
              <a:lightRig rig="threePt" dir="t">
                <a:rot lat="0" lon="0" rev="3600000"/>
              </a:lightRig>
            </a:scene3d>
            <a:sp3d extrusionH="254000">
              <a:bevelT w="101600" h="5715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4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242" name="组合 8"/>
            <p:cNvGrpSpPr>
              <a:grpSpLocks/>
            </p:cNvGrpSpPr>
            <p:nvPr/>
          </p:nvGrpSpPr>
          <p:grpSpPr bwMode="auto">
            <a:xfrm>
              <a:off x="440976" y="1225758"/>
              <a:ext cx="193069" cy="289477"/>
              <a:chOff x="479076" y="1578818"/>
              <a:chExt cx="193069" cy="289477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517176" y="1578818"/>
                <a:ext cx="154969" cy="289477"/>
              </a:xfrm>
              <a:prstGeom prst="ellipse">
                <a:avLst/>
              </a:prstGeom>
              <a:blipFill>
                <a:blip r:embed="rId10"/>
                <a:tile tx="0" ty="0" sx="20000" sy="20000" flip="none" algn="tl"/>
              </a:blipFill>
              <a:ln>
                <a:noFill/>
              </a:ln>
              <a:effectLst>
                <a:outerShdw blurRad="25400" sx="96000" sy="96000" algn="ctr" rotWithShape="0">
                  <a:prstClr val="black">
                    <a:alpha val="53000"/>
                  </a:prstClr>
                </a:outerShdw>
              </a:effectLst>
              <a:scene3d>
                <a:camera prst="perspectiveHeroicExtremeLeftFacing"/>
                <a:lightRig rig="soft" dir="t"/>
              </a:scene3d>
              <a:sp3d prstMaterial="matte">
                <a:bevelT w="5080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2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79076" y="1578818"/>
                <a:ext cx="154969" cy="289477"/>
              </a:xfrm>
              <a:prstGeom prst="ellipse">
                <a:avLst/>
              </a:prstGeom>
              <a:blipFill>
                <a:blip r:embed="rId10"/>
                <a:tile tx="0" ty="0" sx="20000" sy="20000" flip="none" algn="tl"/>
              </a:blipFill>
              <a:ln>
                <a:noFill/>
              </a:ln>
              <a:effectLst>
                <a:outerShdw blurRad="25400" sx="96000" sy="96000" algn="ctr" rotWithShape="0">
                  <a:prstClr val="black">
                    <a:alpha val="53000"/>
                  </a:prstClr>
                </a:outerShdw>
              </a:effectLst>
              <a:scene3d>
                <a:camera prst="perspectiveHeroicExtremeLeftFacing"/>
                <a:lightRig rig="soft" dir="t"/>
              </a:scene3d>
              <a:sp3d extrusionH="25400" prstMaterial="matte">
                <a:bevelT w="44450" h="4445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2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9239" name="WordArt 92"/>
          <p:cNvSpPr>
            <a:spLocks noChangeArrowheads="1" noChangeShapeType="1" noTextEdit="1"/>
          </p:cNvSpPr>
          <p:nvPr/>
        </p:nvSpPr>
        <p:spPr bwMode="auto">
          <a:xfrm>
            <a:off x="3424767" y="1958976"/>
            <a:ext cx="939800" cy="4111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zh-CN" altLang="en-US" sz="2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软雅黑" pitchFamily="34" charset="-122"/>
                <a:ea typeface="微软雅黑" pitchFamily="34" charset="-122"/>
              </a:rPr>
              <a:t>探索</a:t>
            </a:r>
          </a:p>
        </p:txBody>
      </p:sp>
      <p:pic>
        <p:nvPicPr>
          <p:cNvPr id="9240" name="Picture 93" descr="9f510fb30f2442a7b8e04ca4d243ad4bd01302c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6161088"/>
            <a:ext cx="235161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-541217" y="1116037"/>
            <a:ext cx="35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软雅黑" pitchFamily="34" charset="-122"/>
                <a:ea typeface="微软雅黑" pitchFamily="34" charset="-122"/>
              </a:rPr>
              <a:t>教学环节</a:t>
            </a:r>
          </a:p>
        </p:txBody>
      </p:sp>
    </p:spTree>
    <p:extLst>
      <p:ext uri="{BB962C8B-B14F-4D97-AF65-F5344CB8AC3E}">
        <p14:creationId xmlns:p14="http://schemas.microsoft.com/office/powerpoint/2010/main" val="912222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9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19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0" grpId="0"/>
      <p:bldP spid="1198122" grpId="0"/>
      <p:bldP spid="1198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/>
          <p:cNvSpPr>
            <a:spLocks noChangeShapeType="1"/>
          </p:cNvSpPr>
          <p:nvPr/>
        </p:nvSpPr>
        <p:spPr bwMode="auto">
          <a:xfrm>
            <a:off x="2446867" y="1196976"/>
            <a:ext cx="0" cy="5661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206331" name="Text Box 59"/>
          <p:cNvSpPr txBox="1">
            <a:spLocks noChangeArrowheads="1"/>
          </p:cNvSpPr>
          <p:nvPr/>
        </p:nvSpPr>
        <p:spPr bwMode="auto">
          <a:xfrm>
            <a:off x="2832100" y="1379359"/>
            <a:ext cx="497091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、下列关于</a:t>
            </a:r>
            <a:r>
              <a:rPr lang="en-US" altLang="zh-CN" b="1" dirty="0"/>
              <a:t>Excel</a:t>
            </a:r>
            <a:r>
              <a:rPr lang="zh-CN" altLang="en-US" b="1" dirty="0"/>
              <a:t>的描述正确的是 （     ）  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     </a:t>
            </a:r>
            <a:r>
              <a:rPr lang="en-US" altLang="zh-CN" b="1" dirty="0"/>
              <a:t>A</a:t>
            </a:r>
            <a:r>
              <a:rPr lang="zh-CN" altLang="en-US" b="1" dirty="0"/>
              <a:t>．一个</a:t>
            </a:r>
            <a:r>
              <a:rPr lang="en-US" altLang="zh-CN" b="1" dirty="0"/>
              <a:t>Excel</a:t>
            </a:r>
            <a:r>
              <a:rPr lang="zh-CN" altLang="en-US" b="1" dirty="0"/>
              <a:t>工作簿只有</a:t>
            </a:r>
            <a:r>
              <a:rPr lang="en-US" altLang="zh-CN" b="1" dirty="0"/>
              <a:t>3</a:t>
            </a:r>
            <a:r>
              <a:rPr lang="zh-CN" altLang="en-US" b="1" dirty="0"/>
              <a:t>个工作表      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     </a:t>
            </a:r>
            <a:r>
              <a:rPr lang="en-US" altLang="zh-CN" b="1" dirty="0"/>
              <a:t>B</a:t>
            </a:r>
            <a:r>
              <a:rPr lang="zh-CN" altLang="en-US" b="1" dirty="0"/>
              <a:t>．</a:t>
            </a:r>
            <a:r>
              <a:rPr lang="en-US" altLang="zh-CN" b="1" dirty="0"/>
              <a:t>Excel</a:t>
            </a:r>
            <a:r>
              <a:rPr lang="zh-CN" altLang="en-US" b="1" dirty="0"/>
              <a:t>工作簿文件默认的扩展名是</a:t>
            </a:r>
            <a:r>
              <a:rPr lang="en-US" altLang="zh-CN" b="1" dirty="0"/>
              <a:t>.doc      </a:t>
            </a:r>
          </a:p>
          <a:p>
            <a:pPr>
              <a:lnSpc>
                <a:spcPct val="120000"/>
              </a:lnSpc>
            </a:pPr>
            <a:r>
              <a:rPr lang="en-US" altLang="zh-CN" b="1" dirty="0"/>
              <a:t>     C</a:t>
            </a:r>
            <a:r>
              <a:rPr lang="zh-CN" altLang="en-US" b="1" dirty="0"/>
              <a:t>．</a:t>
            </a:r>
            <a:r>
              <a:rPr lang="en-US" altLang="zh-CN" b="1" dirty="0"/>
              <a:t>F2</a:t>
            </a:r>
            <a:r>
              <a:rPr lang="zh-CN" altLang="en-US" b="1" dirty="0"/>
              <a:t>表示的是第</a:t>
            </a:r>
            <a:r>
              <a:rPr lang="en-US" altLang="zh-CN" b="1" dirty="0"/>
              <a:t>6</a:t>
            </a:r>
            <a:r>
              <a:rPr lang="zh-CN" altLang="en-US" b="1" dirty="0"/>
              <a:t>行第</a:t>
            </a:r>
            <a:r>
              <a:rPr lang="en-US" altLang="zh-CN" b="1" dirty="0"/>
              <a:t>2</a:t>
            </a:r>
            <a:r>
              <a:rPr lang="zh-CN" altLang="en-US" b="1" dirty="0"/>
              <a:t>列的单元格     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     </a:t>
            </a:r>
            <a:r>
              <a:rPr lang="en-US" altLang="zh-CN" b="1" dirty="0"/>
              <a:t>D</a:t>
            </a:r>
            <a:r>
              <a:rPr lang="zh-CN" altLang="en-US" b="1" dirty="0"/>
              <a:t>．</a:t>
            </a:r>
            <a:r>
              <a:rPr lang="en-US" altLang="zh-CN" b="1" dirty="0"/>
              <a:t>Max()</a:t>
            </a:r>
            <a:r>
              <a:rPr lang="zh-CN" altLang="en-US" b="1" dirty="0"/>
              <a:t>函数可以计算一组数据的最大值 </a:t>
            </a:r>
          </a:p>
        </p:txBody>
      </p:sp>
      <p:sp>
        <p:nvSpPr>
          <p:cNvPr id="1206332" name="Text Box 60"/>
          <p:cNvSpPr txBox="1">
            <a:spLocks noChangeArrowheads="1"/>
          </p:cNvSpPr>
          <p:nvPr/>
        </p:nvSpPr>
        <p:spPr bwMode="auto">
          <a:xfrm>
            <a:off x="2719088" y="3535728"/>
            <a:ext cx="6562694" cy="132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、在</a:t>
            </a:r>
            <a:r>
              <a:rPr lang="en-US" altLang="zh-CN" b="1" dirty="0"/>
              <a:t>Excel</a:t>
            </a:r>
            <a:r>
              <a:rPr lang="zh-CN" altLang="en-US" b="1" dirty="0"/>
              <a:t>中，对当前工作表</a:t>
            </a:r>
            <a:r>
              <a:rPr lang="en-US" altLang="zh-CN" b="1" dirty="0"/>
              <a:t>C5</a:t>
            </a:r>
            <a:r>
              <a:rPr lang="zh-CN" altLang="en-US" b="1" dirty="0"/>
              <a:t>至</a:t>
            </a:r>
            <a:r>
              <a:rPr lang="en-US" altLang="zh-CN" b="1" dirty="0"/>
              <a:t>C15</a:t>
            </a:r>
            <a:r>
              <a:rPr lang="zh-CN" altLang="en-US" b="1" dirty="0"/>
              <a:t>区域中的值相加，正确的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     公式为      （      ）  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     </a:t>
            </a:r>
            <a:r>
              <a:rPr lang="en-US" altLang="zh-CN" b="1" dirty="0"/>
              <a:t>A</a:t>
            </a:r>
            <a:r>
              <a:rPr lang="zh-CN" altLang="en-US" b="1" dirty="0"/>
              <a:t>．</a:t>
            </a:r>
            <a:r>
              <a:rPr lang="en-US" altLang="zh-CN" b="1" dirty="0"/>
              <a:t>SUM</a:t>
            </a:r>
            <a:r>
              <a:rPr lang="zh-CN" altLang="en-US" b="1" dirty="0"/>
              <a:t>（</a:t>
            </a:r>
            <a:r>
              <a:rPr lang="en-US" altLang="zh-CN" b="1" dirty="0"/>
              <a:t>C5:C15</a:t>
            </a:r>
            <a:r>
              <a:rPr lang="zh-CN" altLang="en-US" b="1" dirty="0"/>
              <a:t>）       </a:t>
            </a:r>
            <a:r>
              <a:rPr lang="en-US" altLang="zh-CN" b="1" dirty="0"/>
              <a:t>B</a:t>
            </a:r>
            <a:r>
              <a:rPr lang="zh-CN" altLang="en-US" b="1" dirty="0"/>
              <a:t>．</a:t>
            </a:r>
            <a:r>
              <a:rPr lang="en-US" altLang="zh-CN" b="1" dirty="0"/>
              <a:t>=SUM</a:t>
            </a:r>
            <a:r>
              <a:rPr lang="zh-CN" altLang="en-US" b="1" dirty="0"/>
              <a:t>（</a:t>
            </a:r>
            <a:r>
              <a:rPr lang="en-US" altLang="zh-CN" b="1" dirty="0"/>
              <a:t>C5 + C15</a:t>
            </a:r>
            <a:r>
              <a:rPr lang="zh-CN" altLang="en-US" b="1" dirty="0"/>
              <a:t>） 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     </a:t>
            </a:r>
            <a:r>
              <a:rPr lang="en-US" altLang="zh-CN" b="1" dirty="0"/>
              <a:t>C</a:t>
            </a:r>
            <a:r>
              <a:rPr lang="zh-CN" altLang="en-US" b="1" dirty="0"/>
              <a:t>．</a:t>
            </a:r>
            <a:r>
              <a:rPr lang="en-US" altLang="zh-CN" b="1" dirty="0"/>
              <a:t>=SUM</a:t>
            </a:r>
            <a:r>
              <a:rPr lang="zh-CN" altLang="en-US" b="1" dirty="0"/>
              <a:t>（</a:t>
            </a:r>
            <a:r>
              <a:rPr lang="en-US" altLang="zh-CN" b="1" dirty="0"/>
              <a:t>C5</a:t>
            </a:r>
            <a:r>
              <a:rPr lang="zh-CN" altLang="en-US" b="1" dirty="0"/>
              <a:t>，</a:t>
            </a:r>
            <a:r>
              <a:rPr lang="en-US" altLang="zh-CN" b="1" dirty="0"/>
              <a:t>C15</a:t>
            </a:r>
            <a:r>
              <a:rPr lang="zh-CN" altLang="en-US" b="1" dirty="0"/>
              <a:t>）  </a:t>
            </a:r>
            <a:r>
              <a:rPr lang="en-US" altLang="zh-CN" b="1" dirty="0"/>
              <a:t>D</a:t>
            </a:r>
            <a:r>
              <a:rPr lang="zh-CN" altLang="en-US" b="1" dirty="0"/>
              <a:t>．</a:t>
            </a:r>
            <a:r>
              <a:rPr lang="en-US" altLang="zh-CN" b="1" dirty="0"/>
              <a:t>=SUM</a:t>
            </a:r>
            <a:r>
              <a:rPr lang="zh-CN" altLang="en-US" b="1" dirty="0"/>
              <a:t>（</a:t>
            </a:r>
            <a:r>
              <a:rPr lang="en-US" altLang="zh-CN" b="1" dirty="0"/>
              <a:t>C5:C15</a:t>
            </a:r>
            <a:r>
              <a:rPr lang="zh-CN" altLang="en-US" b="1" dirty="0"/>
              <a:t>）</a:t>
            </a:r>
          </a:p>
        </p:txBody>
      </p:sp>
      <p:sp>
        <p:nvSpPr>
          <p:cNvPr id="1206333" name="Text Box 61"/>
          <p:cNvSpPr txBox="1">
            <a:spLocks noChangeArrowheads="1"/>
          </p:cNvSpPr>
          <p:nvPr/>
        </p:nvSpPr>
        <p:spPr bwMode="auto">
          <a:xfrm>
            <a:off x="2739927" y="5235576"/>
            <a:ext cx="6541855" cy="99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、使用</a:t>
            </a:r>
            <a:r>
              <a:rPr lang="en-US" altLang="zh-CN" b="1" dirty="0"/>
              <a:t>Excel</a:t>
            </a:r>
            <a:r>
              <a:rPr lang="zh-CN" altLang="en-US" b="1" dirty="0"/>
              <a:t>对学生成绩表进行处理，要求出平均分，需要在单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     元格中插入下列哪个函数（     ） </a:t>
            </a:r>
          </a:p>
          <a:p>
            <a:pPr>
              <a:lnSpc>
                <a:spcPct val="120000"/>
              </a:lnSpc>
            </a:pPr>
            <a:r>
              <a:rPr lang="zh-CN" altLang="en-US" b="1" dirty="0"/>
              <a:t>     </a:t>
            </a:r>
            <a:r>
              <a:rPr lang="en-US" altLang="zh-CN" b="1" dirty="0"/>
              <a:t>A</a:t>
            </a:r>
            <a:r>
              <a:rPr lang="zh-CN" altLang="en-US" b="1" dirty="0"/>
              <a:t>、</a:t>
            </a:r>
            <a:r>
              <a:rPr lang="en-US" altLang="zh-CN" b="1" dirty="0"/>
              <a:t>average     B</a:t>
            </a:r>
            <a:r>
              <a:rPr lang="zh-CN" altLang="en-US" b="1" dirty="0"/>
              <a:t>、</a:t>
            </a:r>
            <a:r>
              <a:rPr lang="en-US" altLang="zh-CN" b="1" dirty="0"/>
              <a:t>sum   C</a:t>
            </a:r>
            <a:r>
              <a:rPr lang="zh-CN" altLang="en-US" b="1" dirty="0"/>
              <a:t>、</a:t>
            </a:r>
            <a:r>
              <a:rPr lang="en-US" altLang="zh-CN" b="1" dirty="0"/>
              <a:t>count    D</a:t>
            </a:r>
            <a:r>
              <a:rPr lang="zh-CN" altLang="en-US" b="1" dirty="0"/>
              <a:t>、</a:t>
            </a:r>
            <a:r>
              <a:rPr lang="en-US" altLang="zh-CN" b="1" dirty="0"/>
              <a:t>max</a:t>
            </a:r>
          </a:p>
        </p:txBody>
      </p:sp>
      <p:sp>
        <p:nvSpPr>
          <p:cNvPr id="1206335" name="Text Box 63"/>
          <p:cNvSpPr txBox="1">
            <a:spLocks noChangeArrowheads="1"/>
          </p:cNvSpPr>
          <p:nvPr/>
        </p:nvSpPr>
        <p:spPr bwMode="auto">
          <a:xfrm>
            <a:off x="4423939" y="3848848"/>
            <a:ext cx="22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C0000"/>
                </a:solidFill>
              </a:rPr>
              <a:t>D</a:t>
            </a:r>
          </a:p>
        </p:txBody>
      </p:sp>
      <p:sp>
        <p:nvSpPr>
          <p:cNvPr id="1206336" name="Text Box 64"/>
          <p:cNvSpPr txBox="1">
            <a:spLocks noChangeArrowheads="1"/>
          </p:cNvSpPr>
          <p:nvPr/>
        </p:nvSpPr>
        <p:spPr bwMode="auto">
          <a:xfrm>
            <a:off x="6629419" y="1397029"/>
            <a:ext cx="22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C0000"/>
                </a:solidFill>
              </a:rPr>
              <a:t>D</a:t>
            </a:r>
          </a:p>
        </p:txBody>
      </p:sp>
      <p:sp>
        <p:nvSpPr>
          <p:cNvPr id="1206337" name="Text Box 65"/>
          <p:cNvSpPr txBox="1">
            <a:spLocks noChangeArrowheads="1"/>
          </p:cNvSpPr>
          <p:nvPr/>
        </p:nvSpPr>
        <p:spPr bwMode="auto">
          <a:xfrm>
            <a:off x="5897843" y="5549508"/>
            <a:ext cx="2051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400" dirty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0252" name="Line 78"/>
          <p:cNvSpPr>
            <a:spLocks noChangeShapeType="1"/>
          </p:cNvSpPr>
          <p:nvPr/>
        </p:nvSpPr>
        <p:spPr bwMode="auto">
          <a:xfrm>
            <a:off x="2544233" y="1196975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pic>
        <p:nvPicPr>
          <p:cNvPr id="10253" name="Picture 79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8" y="3143251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80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9" y="4778376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81" descr="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9" y="3938589"/>
            <a:ext cx="220768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8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1886" y="3143251"/>
            <a:ext cx="15130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问题探究</a:t>
            </a:r>
          </a:p>
        </p:txBody>
      </p:sp>
      <p:sp>
        <p:nvSpPr>
          <p:cNvPr id="10257" name="Text Box 8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1" y="3971926"/>
            <a:ext cx="24828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宋体" pitchFamily="2" charset="-122"/>
              </a:rPr>
              <a:t>实践演练</a:t>
            </a:r>
          </a:p>
        </p:txBody>
      </p:sp>
      <p:sp>
        <p:nvSpPr>
          <p:cNvPr id="10258" name="Text Box 8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5537" y="4778376"/>
            <a:ext cx="16634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总结归纳</a:t>
            </a:r>
          </a:p>
        </p:txBody>
      </p:sp>
      <p:pic>
        <p:nvPicPr>
          <p:cNvPr id="10261" name="Picture 89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9" y="2378076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Text Box 9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6119" y="2351088"/>
            <a:ext cx="15088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知识梳理</a:t>
            </a:r>
          </a:p>
        </p:txBody>
      </p:sp>
      <p:pic>
        <p:nvPicPr>
          <p:cNvPr id="10263" name="Picture 91" descr="9f510fb30f2442a7b8e04ca4d243ad4bd01302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6161088"/>
            <a:ext cx="235161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-517933" y="1196975"/>
            <a:ext cx="35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软雅黑" pitchFamily="34" charset="-122"/>
                <a:ea typeface="微软雅黑" pitchFamily="34" charset="-122"/>
              </a:rPr>
              <a:t>教学环节</a:t>
            </a:r>
          </a:p>
        </p:txBody>
      </p:sp>
    </p:spTree>
    <p:extLst>
      <p:ext uri="{BB962C8B-B14F-4D97-AF65-F5344CB8AC3E}">
        <p14:creationId xmlns:p14="http://schemas.microsoft.com/office/powerpoint/2010/main" val="213846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0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0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20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331" grpId="0"/>
      <p:bldP spid="1206332" grpId="0"/>
      <p:bldP spid="1206333" grpId="0"/>
      <p:bldP spid="1206335" grpId="0"/>
      <p:bldP spid="1206336" grpId="0"/>
      <p:bldP spid="12063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2446867" y="1223963"/>
            <a:ext cx="0" cy="5661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sp>
        <p:nvSpPr>
          <p:cNvPr id="1207312" name="Text Box 16"/>
          <p:cNvSpPr txBox="1">
            <a:spLocks noChangeArrowheads="1"/>
          </p:cNvSpPr>
          <p:nvPr/>
        </p:nvSpPr>
        <p:spPr bwMode="auto">
          <a:xfrm>
            <a:off x="2863120" y="2028486"/>
            <a:ext cx="8208912" cy="249299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、自定义公式计算：</a:t>
            </a:r>
            <a:endParaRPr lang="en-US" altLang="zh-CN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选中单元格       输入等号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“=“     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输入公式具体内容     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Enter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键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endParaRPr lang="en-US" altLang="zh-CN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、函数计算：</a:t>
            </a:r>
            <a:endParaRPr lang="en-US" altLang="zh-CN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endParaRPr lang="en-US" altLang="zh-CN" sz="2400" b="1" dirty="0">
              <a:solidFill>
                <a:srgbClr val="CC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常见函数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:sum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（）、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max()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min()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average()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count()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等</a:t>
            </a:r>
          </a:p>
        </p:txBody>
      </p:sp>
      <p:pic>
        <p:nvPicPr>
          <p:cNvPr id="11269" name="Picture 25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1" y="4362450"/>
            <a:ext cx="54737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33"/>
          <p:cNvSpPr>
            <a:spLocks noChangeShapeType="1"/>
          </p:cNvSpPr>
          <p:nvPr/>
        </p:nvSpPr>
        <p:spPr bwMode="auto">
          <a:xfrm>
            <a:off x="2544233" y="1196975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pic>
        <p:nvPicPr>
          <p:cNvPr id="11272" name="Picture 34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1" y="3971926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5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2" y="3155951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6" descr="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" y="4765676"/>
            <a:ext cx="220768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3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1199" y="3143251"/>
            <a:ext cx="17703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问题探究</a:t>
            </a:r>
          </a:p>
        </p:txBody>
      </p:sp>
      <p:sp>
        <p:nvSpPr>
          <p:cNvPr id="11276" name="Text Box 3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6965" y="3971926"/>
            <a:ext cx="16305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实践演练</a:t>
            </a:r>
          </a:p>
        </p:txBody>
      </p:sp>
      <p:sp>
        <p:nvSpPr>
          <p:cNvPr id="11277" name="Text Box 3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4849" y="4778376"/>
            <a:ext cx="24828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宋体" pitchFamily="2" charset="-122"/>
              </a:rPr>
              <a:t>总结归纳</a:t>
            </a:r>
          </a:p>
        </p:txBody>
      </p:sp>
      <p:pic>
        <p:nvPicPr>
          <p:cNvPr id="11280" name="Picture 44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2" y="2378076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 Box 4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5431" y="2351088"/>
            <a:ext cx="176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知识梳理</a:t>
            </a:r>
          </a:p>
        </p:txBody>
      </p:sp>
      <p:pic>
        <p:nvPicPr>
          <p:cNvPr id="11282" name="Picture 46" descr="9f510fb30f2442a7b8e04ca4d243ad4bd01302c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6161088"/>
            <a:ext cx="235161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541217" y="1116037"/>
            <a:ext cx="35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软雅黑" pitchFamily="34" charset="-122"/>
                <a:ea typeface="微软雅黑" pitchFamily="34" charset="-122"/>
              </a:rPr>
              <a:t>教学环节</a:t>
            </a: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8E7B514A-9CB2-4AC5-A133-36E049D1C154}"/>
              </a:ext>
            </a:extLst>
          </p:cNvPr>
          <p:cNvCxnSpPr/>
          <p:nvPr/>
        </p:nvCxnSpPr>
        <p:spPr>
          <a:xfrm>
            <a:off x="4151784" y="2859088"/>
            <a:ext cx="288032" cy="0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718874D5-D9A8-4F37-8C2C-99F482E36452}"/>
              </a:ext>
            </a:extLst>
          </p:cNvPr>
          <p:cNvCxnSpPr/>
          <p:nvPr/>
        </p:nvCxnSpPr>
        <p:spPr>
          <a:xfrm>
            <a:off x="6168008" y="2864767"/>
            <a:ext cx="288032" cy="0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DA714C56-7CF7-4B2B-A3DB-D525688D3159}"/>
              </a:ext>
            </a:extLst>
          </p:cNvPr>
          <p:cNvCxnSpPr/>
          <p:nvPr/>
        </p:nvCxnSpPr>
        <p:spPr>
          <a:xfrm>
            <a:off x="8544272" y="2859088"/>
            <a:ext cx="288032" cy="0"/>
          </a:xfrm>
          <a:prstGeom prst="straightConnector1">
            <a:avLst/>
          </a:prstGeom>
          <a:ln w="28575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2957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2446867" y="1223963"/>
            <a:ext cx="0" cy="5661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pic>
        <p:nvPicPr>
          <p:cNvPr id="11269" name="Picture 25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1" y="4362450"/>
            <a:ext cx="54737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33"/>
          <p:cNvSpPr>
            <a:spLocks noChangeShapeType="1"/>
          </p:cNvSpPr>
          <p:nvPr/>
        </p:nvSpPr>
        <p:spPr bwMode="auto">
          <a:xfrm>
            <a:off x="2544233" y="1196975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zh-CN" altLang="en-US"/>
          </a:p>
        </p:txBody>
      </p:sp>
      <p:pic>
        <p:nvPicPr>
          <p:cNvPr id="11272" name="Picture 34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1" y="3971926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5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2" y="3155951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6" descr="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" y="4765676"/>
            <a:ext cx="220768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3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1199" y="3143251"/>
            <a:ext cx="17703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问题探究</a:t>
            </a:r>
          </a:p>
        </p:txBody>
      </p:sp>
      <p:sp>
        <p:nvSpPr>
          <p:cNvPr id="11276" name="Text Box 3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6965" y="3971926"/>
            <a:ext cx="16305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实践演练</a:t>
            </a:r>
          </a:p>
        </p:txBody>
      </p:sp>
      <p:sp>
        <p:nvSpPr>
          <p:cNvPr id="11277" name="Text Box 3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4849" y="4778376"/>
            <a:ext cx="24828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宋体" pitchFamily="2" charset="-122"/>
              </a:rPr>
              <a:t>总结归纳</a:t>
            </a:r>
          </a:p>
        </p:txBody>
      </p:sp>
      <p:pic>
        <p:nvPicPr>
          <p:cNvPr id="11280" name="Picture 44" descr="nu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2" y="2378076"/>
            <a:ext cx="21336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 Box 4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5431" y="2351088"/>
            <a:ext cx="176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solidFill>
                  <a:schemeClr val="bg1"/>
                </a:solidFill>
                <a:latin typeface="宋体" pitchFamily="2" charset="-122"/>
              </a:rPr>
              <a:t>知识梳理</a:t>
            </a:r>
          </a:p>
        </p:txBody>
      </p:sp>
      <p:pic>
        <p:nvPicPr>
          <p:cNvPr id="11282" name="Picture 46" descr="9f510fb30f2442a7b8e04ca4d243ad4bd01302c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" y="6161088"/>
            <a:ext cx="235161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541217" y="1116037"/>
            <a:ext cx="35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软雅黑" pitchFamily="34" charset="-122"/>
                <a:ea typeface="微软雅黑" pitchFamily="34" charset="-122"/>
              </a:rPr>
              <a:t>教学环节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8CEADCA-C63B-494F-89BB-0C9CE74A4354}"/>
              </a:ext>
            </a:extLst>
          </p:cNvPr>
          <p:cNvSpPr txBox="1"/>
          <p:nvPr/>
        </p:nvSpPr>
        <p:spPr>
          <a:xfrm>
            <a:off x="3719736" y="2156917"/>
            <a:ext cx="1924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课后作业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229177A-FB5D-4F04-BB4E-F133EFB0E96A}"/>
              </a:ext>
            </a:extLst>
          </p:cNvPr>
          <p:cNvSpPr txBox="1"/>
          <p:nvPr/>
        </p:nvSpPr>
        <p:spPr>
          <a:xfrm>
            <a:off x="4035716" y="2859088"/>
            <a:ext cx="5372651" cy="147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P247   </a:t>
            </a:r>
            <a:r>
              <a:rPr lang="zh-CN" altLang="en-US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填空题第</a:t>
            </a:r>
            <a:r>
              <a:rPr lang="en-US" altLang="zh-CN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13</a:t>
            </a:r>
            <a:r>
              <a:rPr lang="zh-CN" altLang="en-US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</a:t>
            </a:r>
            <a:r>
              <a:rPr lang="en-US" altLang="zh-CN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14</a:t>
            </a:r>
            <a:r>
              <a:rPr lang="zh-CN" altLang="en-US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</a:t>
            </a:r>
            <a:r>
              <a:rPr lang="en-US" altLang="zh-CN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15</a:t>
            </a:r>
            <a:r>
              <a:rPr lang="zh-CN" altLang="en-US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小题</a:t>
            </a:r>
            <a:endParaRPr lang="en-US" altLang="zh-CN" sz="24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P248   </a:t>
            </a:r>
            <a:r>
              <a:rPr lang="zh-CN" altLang="en-US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选择题第</a:t>
            </a:r>
            <a:r>
              <a:rPr lang="en-US" altLang="zh-CN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12</a:t>
            </a:r>
            <a:r>
              <a:rPr lang="zh-CN" altLang="en-US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、</a:t>
            </a:r>
            <a:r>
              <a:rPr lang="en-US" altLang="zh-CN" sz="2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30610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09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6600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7233</TotalTime>
  <Words>538</Words>
  <Application>Microsoft Office PowerPoint</Application>
  <PresentationFormat>宽屏</PresentationFormat>
  <Paragraphs>106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方正粗黑宋简体</vt:lpstr>
      <vt:lpstr>华康俪金黑W8(P)</vt:lpstr>
      <vt:lpstr>宋体</vt:lpstr>
      <vt:lpstr>微软雅黑</vt:lpstr>
      <vt:lpstr>Arial</vt:lpstr>
      <vt:lpstr>Arial Narrow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亮亮图文旗舰店</dc:subject>
  <dc:creator>xyez</dc:creator>
  <cp:keywords>更多模版：亮亮图文旗舰店https:/liangliangtuwen.tmall.com</cp:keywords>
  <dc:description>更多模版：亮亮图文旗舰店https://liangliangtuwen.tmall.com</dc:description>
  <cp:lastModifiedBy>云祥 谢</cp:lastModifiedBy>
  <cp:revision>35</cp:revision>
  <dcterms:modified xsi:type="dcterms:W3CDTF">2022-02-22T19:10:35Z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any">
    <vt:lpwstr>100111021000101210101002100010021010010210000012100011121001111210011102</vt:lpwstr>
  </property>
</Properties>
</file>