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2" r:id="rId3"/>
  </p:sldMasterIdLst>
  <p:notesMasterIdLst>
    <p:notesMasterId r:id="rId18"/>
  </p:notesMasterIdLst>
  <p:sldIdLst>
    <p:sldId id="328" r:id="rId4"/>
    <p:sldId id="323" r:id="rId5"/>
    <p:sldId id="325" r:id="rId6"/>
    <p:sldId id="311" r:id="rId7"/>
    <p:sldId id="258" r:id="rId8"/>
    <p:sldId id="259" r:id="rId9"/>
    <p:sldId id="327" r:id="rId10"/>
    <p:sldId id="289" r:id="rId11"/>
    <p:sldId id="290" r:id="rId12"/>
    <p:sldId id="318" r:id="rId13"/>
    <p:sldId id="321" r:id="rId14"/>
    <p:sldId id="320" r:id="rId15"/>
    <p:sldId id="260" r:id="rId16"/>
    <p:sldId id="326" r:id="rId17"/>
  </p:sldIdLst>
  <p:sldSz cx="12195175" cy="6859588"/>
  <p:notesSz cx="6858000" cy="9144000"/>
  <p:defaultTextStyle>
    <a:defPPr>
      <a:defRPr lang="zh-CN"/>
    </a:defPPr>
    <a:lvl1pPr marL="0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7845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5055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2900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0745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8590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25800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63645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01490" algn="l" defTabSz="10750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69" y="48"/>
      </p:cViewPr>
      <p:guideLst>
        <p:guide orient="horz" pos="2147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81046-BB84-4809-AFE0-7CF3D4A66442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116C5-3963-4B5B-A7D6-03D56E8CD4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0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7845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5055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12900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50745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8590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25800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63645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01490" algn="l" defTabSz="107505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8663953F-1061-4BF3-8D35-809C4CC08C04}" type="slidenum">
              <a:rPr lang="zh-CN" altLang="en-US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C82EAA66-EACB-4753-8858-55E4028E55E9}" type="slidenum">
              <a:rPr lang="zh-CN" altLang="en-US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9BA4FD25-4972-40A2-9212-C425315302A3}" type="slidenum">
              <a:rPr lang="zh-CN" altLang="en-US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9" y="2130952"/>
            <a:ext cx="10365899" cy="147036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7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0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2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6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0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4"/>
            <a:ext cx="2743914" cy="585288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8" y="274704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rcRect t="47" b="15671"/>
          <a:stretch>
            <a:fillRect/>
          </a:stretch>
        </p:blipFill>
        <p:spPr bwMode="auto">
          <a:xfrm>
            <a:off x="0" y="1"/>
            <a:ext cx="1219517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7953"/>
            <a:ext cx="10365899" cy="1362390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7388"/>
            <a:ext cx="10365899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78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50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12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50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8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25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63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0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60" y="1600576"/>
            <a:ext cx="5386202" cy="452701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576"/>
            <a:ext cx="5386202" cy="452701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845" indent="0">
              <a:buNone/>
              <a:defRPr sz="2400" b="1"/>
            </a:lvl2pPr>
            <a:lvl3pPr marL="1075055" indent="0">
              <a:buNone/>
              <a:defRPr sz="2100" b="1"/>
            </a:lvl3pPr>
            <a:lvl4pPr marL="1612900" indent="0">
              <a:buNone/>
              <a:defRPr sz="1900" b="1"/>
            </a:lvl4pPr>
            <a:lvl5pPr marL="2150745" indent="0">
              <a:buNone/>
              <a:defRPr sz="1900" b="1"/>
            </a:lvl5pPr>
            <a:lvl6pPr marL="2688590" indent="0">
              <a:buNone/>
              <a:defRPr sz="1900" b="1"/>
            </a:lvl6pPr>
            <a:lvl7pPr marL="3225800" indent="0">
              <a:buNone/>
              <a:defRPr sz="1900" b="1"/>
            </a:lvl7pPr>
            <a:lvl8pPr marL="3763645" indent="0">
              <a:buNone/>
              <a:defRPr sz="1900" b="1"/>
            </a:lvl8pPr>
            <a:lvl9pPr marL="4301490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5003" y="1535469"/>
            <a:ext cx="5390437" cy="63991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845" indent="0">
              <a:buNone/>
              <a:defRPr sz="2400" b="1"/>
            </a:lvl2pPr>
            <a:lvl3pPr marL="1075055" indent="0">
              <a:buNone/>
              <a:defRPr sz="2100" b="1"/>
            </a:lvl3pPr>
            <a:lvl4pPr marL="1612900" indent="0">
              <a:buNone/>
              <a:defRPr sz="1900" b="1"/>
            </a:lvl4pPr>
            <a:lvl5pPr marL="2150745" indent="0">
              <a:buNone/>
              <a:defRPr sz="1900" b="1"/>
            </a:lvl5pPr>
            <a:lvl6pPr marL="2688590" indent="0">
              <a:buNone/>
              <a:defRPr sz="1900" b="1"/>
            </a:lvl6pPr>
            <a:lvl7pPr marL="3225800" indent="0">
              <a:buNone/>
              <a:defRPr sz="1900" b="1"/>
            </a:lvl7pPr>
            <a:lvl8pPr marL="3763645" indent="0">
              <a:buNone/>
              <a:defRPr sz="1900" b="1"/>
            </a:lvl8pPr>
            <a:lvl9pPr marL="4301490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5003" y="2175381"/>
            <a:ext cx="5390437" cy="39522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116"/>
            <a:ext cx="6817441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2" y="1435436"/>
            <a:ext cx="4012129" cy="4692149"/>
          </a:xfrm>
        </p:spPr>
        <p:txBody>
          <a:bodyPr/>
          <a:lstStyle>
            <a:lvl1pPr marL="0" indent="0">
              <a:buNone/>
              <a:defRPr sz="1600"/>
            </a:lvl1pPr>
            <a:lvl2pPr marL="537845" indent="0">
              <a:buNone/>
              <a:defRPr sz="1400"/>
            </a:lvl2pPr>
            <a:lvl3pPr marL="1075055" indent="0">
              <a:buNone/>
              <a:defRPr sz="1200"/>
            </a:lvl3pPr>
            <a:lvl4pPr marL="1612900" indent="0">
              <a:buNone/>
              <a:defRPr sz="1100"/>
            </a:lvl4pPr>
            <a:lvl5pPr marL="2150745" indent="0">
              <a:buNone/>
              <a:defRPr sz="1100"/>
            </a:lvl5pPr>
            <a:lvl6pPr marL="2688590" indent="0">
              <a:buNone/>
              <a:defRPr sz="1100"/>
            </a:lvl6pPr>
            <a:lvl7pPr marL="3225800" indent="0">
              <a:buNone/>
              <a:defRPr sz="1100"/>
            </a:lvl7pPr>
            <a:lvl8pPr marL="3763645" indent="0">
              <a:buNone/>
              <a:defRPr sz="1100"/>
            </a:lvl8pPr>
            <a:lvl9pPr marL="430149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3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8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37845" indent="0">
              <a:buNone/>
              <a:defRPr sz="3300"/>
            </a:lvl2pPr>
            <a:lvl3pPr marL="1075055" indent="0">
              <a:buNone/>
              <a:defRPr sz="2800"/>
            </a:lvl3pPr>
            <a:lvl4pPr marL="1612900" indent="0">
              <a:buNone/>
              <a:defRPr sz="2400"/>
            </a:lvl4pPr>
            <a:lvl5pPr marL="2150745" indent="0">
              <a:buNone/>
              <a:defRPr sz="2400"/>
            </a:lvl5pPr>
            <a:lvl6pPr marL="2688590" indent="0">
              <a:buNone/>
              <a:defRPr sz="2400"/>
            </a:lvl6pPr>
            <a:lvl7pPr marL="3225800" indent="0">
              <a:buNone/>
              <a:defRPr sz="2400"/>
            </a:lvl7pPr>
            <a:lvl8pPr marL="3763645" indent="0">
              <a:buNone/>
              <a:defRPr sz="2400"/>
            </a:lvl8pPr>
            <a:lvl9pPr marL="4301490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1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37845" indent="0">
              <a:buNone/>
              <a:defRPr sz="1400"/>
            </a:lvl2pPr>
            <a:lvl3pPr marL="1075055" indent="0">
              <a:buNone/>
              <a:defRPr sz="1200"/>
            </a:lvl3pPr>
            <a:lvl4pPr marL="1612900" indent="0">
              <a:buNone/>
              <a:defRPr sz="1100"/>
            </a:lvl4pPr>
            <a:lvl5pPr marL="2150745" indent="0">
              <a:buNone/>
              <a:defRPr sz="1100"/>
            </a:lvl5pPr>
            <a:lvl6pPr marL="2688590" indent="0">
              <a:buNone/>
              <a:defRPr sz="1100"/>
            </a:lvl6pPr>
            <a:lvl7pPr marL="3225800" indent="0">
              <a:buNone/>
              <a:defRPr sz="1100"/>
            </a:lvl7pPr>
            <a:lvl8pPr marL="3763645" indent="0">
              <a:buNone/>
              <a:defRPr sz="1100"/>
            </a:lvl8pPr>
            <a:lvl9pPr marL="430149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60" y="274703"/>
            <a:ext cx="10975658" cy="1143264"/>
          </a:xfrm>
          <a:prstGeom prst="rect">
            <a:avLst/>
          </a:prstGeom>
        </p:spPr>
        <p:txBody>
          <a:bodyPr vert="horz" lIns="107533" tIns="53767" rIns="107533" bIns="5376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60" y="1600576"/>
            <a:ext cx="10975658" cy="4527011"/>
          </a:xfrm>
          <a:prstGeom prst="rect">
            <a:avLst/>
          </a:prstGeom>
        </p:spPr>
        <p:txBody>
          <a:bodyPr vert="horz" lIns="107533" tIns="53767" rIns="107533" bIns="5376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8" y="6357854"/>
            <a:ext cx="2845541" cy="365210"/>
          </a:xfrm>
          <a:prstGeom prst="rect">
            <a:avLst/>
          </a:prstGeom>
        </p:spPr>
        <p:txBody>
          <a:bodyPr vert="horz" lIns="107533" tIns="53767" rIns="107533" bIns="5376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F807-37BC-46F7-BEBA-F0E0148A09B4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7854"/>
            <a:ext cx="3861806" cy="365210"/>
          </a:xfrm>
          <a:prstGeom prst="rect">
            <a:avLst/>
          </a:prstGeom>
        </p:spPr>
        <p:txBody>
          <a:bodyPr vert="horz" lIns="107533" tIns="53767" rIns="107533" bIns="5376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6" y="6357854"/>
            <a:ext cx="2845541" cy="365210"/>
          </a:xfrm>
          <a:prstGeom prst="rect">
            <a:avLst/>
          </a:prstGeom>
        </p:spPr>
        <p:txBody>
          <a:bodyPr vert="horz" lIns="107533" tIns="53767" rIns="107533" bIns="5376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CED0C-6D11-46DE-BB69-24FF08B6B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505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3225" indent="-40322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915" algn="l" defTabSz="10750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4295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82140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9350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57195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95040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indent="-268605" algn="l" defTabSz="10750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05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07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5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36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14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53784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07505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612900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15074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68605" indent="-268605" algn="l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4295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8214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1935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9571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9504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05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07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5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36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14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53784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07505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612900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150745" algn="l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68605" indent="-268605" algn="l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4295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8214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19350" indent="-268605" algn="l" rtl="0" eaLnBrk="0" fontAlgn="base" hangingPunct="0">
        <a:lnSpc>
          <a:spcPct val="90000"/>
        </a:lnSpc>
        <a:spcBef>
          <a:spcPts val="59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9571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9504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05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07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5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3645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1490" algn="l" defTabSz="10750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2126" cy="68595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01821" y="2768065"/>
            <a:ext cx="6340234" cy="1323457"/>
          </a:xfrm>
          <a:prstGeom prst="rect">
            <a:avLst/>
          </a:prstGeom>
        </p:spPr>
        <p:txBody>
          <a:bodyPr wrap="none" lIns="91458" tIns="45729" rIns="91458" bIns="4572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烹饪</a:t>
            </a:r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风味流派</a:t>
            </a:r>
          </a:p>
        </p:txBody>
      </p:sp>
      <p:sp>
        <p:nvSpPr>
          <p:cNvPr id="7" name="矩形 6"/>
          <p:cNvSpPr/>
          <p:nvPr/>
        </p:nvSpPr>
        <p:spPr>
          <a:xfrm>
            <a:off x="9594669" y="1845618"/>
            <a:ext cx="2031362" cy="831015"/>
          </a:xfrm>
          <a:prstGeom prst="rect">
            <a:avLst/>
          </a:prstGeom>
        </p:spPr>
        <p:txBody>
          <a:bodyPr wrap="none" lIns="91458" tIns="45729" rIns="91458" bIns="4572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4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第五讲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="" xmlns:a16="http://schemas.microsoft.com/office/drawing/2014/main" id="{32EA1289-CF99-4054-AB41-ED5358068E38}"/>
              </a:ext>
            </a:extLst>
          </p:cNvPr>
          <p:cNvSpPr txBox="1"/>
          <p:nvPr/>
        </p:nvSpPr>
        <p:spPr>
          <a:xfrm>
            <a:off x="10634091" y="5590034"/>
            <a:ext cx="1207964" cy="58479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王章卓        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2020.12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0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75694" y="353465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1864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3070" y="2350770"/>
            <a:ext cx="5297170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sz="2400" b="1" dirty="0" smtClean="0">
                <a:solidFill>
                  <a:prstClr val="black"/>
                </a:solidFill>
                <a:sym typeface="+mn-ea"/>
              </a:rPr>
              <a:t>4.     </a:t>
            </a:r>
            <a:r>
              <a:rPr lang="zh-CN" altLang="en-US" sz="2400" b="1" dirty="0">
                <a:solidFill>
                  <a:prstClr val="black"/>
                </a:solidFill>
                <a:sym typeface="+mn-ea"/>
              </a:rPr>
              <a:t>权威倡导和群众喜爱的促</a:t>
            </a:r>
            <a:r>
              <a:rPr lang="zh-CN" altLang="en-US" sz="2400" b="1" dirty="0" smtClean="0">
                <a:solidFill>
                  <a:prstClr val="black"/>
                </a:solidFill>
                <a:sym typeface="+mn-ea"/>
              </a:rPr>
              <a:t>成</a:t>
            </a:r>
            <a:endParaRPr lang="zh-CN" altLang="en-US" sz="2400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070" y="3126105"/>
            <a:ext cx="58083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zh-CN" sz="2400"/>
              <a:t>权贵追求享乐</a:t>
            </a:r>
            <a:r>
              <a:rPr lang="zh-CN" altLang="zh-CN" sz="1800"/>
              <a:t>（汉魏六朝 为权贵服务的专营店</a:t>
            </a:r>
            <a:r>
              <a:rPr lang="en-US" altLang="zh-CN" sz="1800"/>
              <a:t>)</a:t>
            </a:r>
            <a:endParaRPr lang="zh-CN" altLang="zh-CN" sz="18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zh-CN" sz="2400"/>
              <a:t>民间礼尚往来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zh-CN" sz="2400"/>
              <a:t>医学家研究食经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zh-CN" sz="2400"/>
              <a:t>文人评介馔食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75" y="1143635"/>
            <a:ext cx="2592705" cy="33032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6016"/>
          <a:stretch>
            <a:fillRect/>
          </a:stretch>
        </p:blipFill>
        <p:spPr>
          <a:xfrm>
            <a:off x="9275445" y="1143635"/>
            <a:ext cx="2536190" cy="33032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15086" r="16800"/>
          <a:stretch>
            <a:fillRect/>
          </a:stretch>
        </p:blipFill>
        <p:spPr>
          <a:xfrm>
            <a:off x="4138295" y="3759835"/>
            <a:ext cx="1879600" cy="275971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75694" y="353465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1864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4200" y="2350770"/>
            <a:ext cx="5297170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sym typeface="+mn-ea"/>
              </a:rPr>
              <a:t>5.     </a:t>
            </a:r>
            <a:r>
              <a:rPr lang="zh-CN" altLang="en-US" sz="2400" b="1" dirty="0">
                <a:solidFill>
                  <a:prstClr val="black"/>
                </a:solidFill>
                <a:sym typeface="+mn-ea"/>
              </a:rPr>
              <a:t>文化气质和美学风格的熏</a:t>
            </a:r>
            <a:r>
              <a:rPr lang="zh-CN" altLang="en-US" sz="2400" b="1" dirty="0" smtClean="0">
                <a:solidFill>
                  <a:prstClr val="black"/>
                </a:solidFill>
                <a:sym typeface="+mn-ea"/>
              </a:rPr>
              <a:t>陶</a:t>
            </a:r>
            <a:endParaRPr lang="zh-CN" altLang="en-US" sz="2400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24280" y="3176905"/>
            <a:ext cx="373761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zh-CN"/>
              <a:t>中原文化</a:t>
            </a:r>
            <a:r>
              <a:rPr lang="en-US" altLang="zh-CN"/>
              <a:t>——</a:t>
            </a:r>
            <a:r>
              <a:rPr lang="zh-CN" altLang="en-US"/>
              <a:t>宫廷菜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/>
              <a:t>江南文化</a:t>
            </a:r>
            <a:r>
              <a:rPr lang="en-US" altLang="zh-CN"/>
              <a:t>——</a:t>
            </a:r>
            <a:r>
              <a:rPr lang="zh-CN" altLang="en-US"/>
              <a:t>苏扬菜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/>
              <a:t>岭南文化</a:t>
            </a:r>
            <a:r>
              <a:rPr lang="en-US" altLang="zh-CN"/>
              <a:t>——</a:t>
            </a:r>
            <a:r>
              <a:rPr lang="zh-CN" altLang="en-US"/>
              <a:t>广东菜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/>
              <a:t>天府文化</a:t>
            </a:r>
            <a:r>
              <a:rPr lang="en-US" altLang="zh-CN"/>
              <a:t>——</a:t>
            </a:r>
            <a:r>
              <a:rPr lang="zh-CN" altLang="en-US"/>
              <a:t>巴蜀菜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/>
              <a:t>塞北文化</a:t>
            </a:r>
            <a:r>
              <a:rPr lang="en-US" altLang="zh-CN"/>
              <a:t>——</a:t>
            </a:r>
            <a:r>
              <a:rPr lang="zh-CN" altLang="en-US"/>
              <a:t>蒙古菜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510" y="513715"/>
            <a:ext cx="3439160" cy="229108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10" y="2804795"/>
            <a:ext cx="3450590" cy="222885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90" y="3059430"/>
            <a:ext cx="3043555" cy="1942465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2656" t="4238" r="5144" b="10238"/>
          <a:stretch>
            <a:fillRect/>
          </a:stretch>
        </p:blipFill>
        <p:spPr>
          <a:xfrm>
            <a:off x="1702435" y="4932680"/>
            <a:ext cx="2780665" cy="1805940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470" y="5161915"/>
            <a:ext cx="2606040" cy="1576705"/>
          </a:xfrm>
          <a:prstGeom prst="round2Diag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510" y="5161915"/>
            <a:ext cx="2337435" cy="1559560"/>
          </a:xfrm>
          <a:prstGeom prst="round2Diag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75694" y="353465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1864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835" y="3126105"/>
            <a:ext cx="5007610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sz="2400" b="1" dirty="0" smtClean="0">
                <a:solidFill>
                  <a:prstClr val="black"/>
                </a:solidFill>
                <a:sym typeface="+mn-ea"/>
              </a:rPr>
              <a:t>6.     </a:t>
            </a:r>
            <a:r>
              <a:rPr lang="zh-CN" altLang="en-US" sz="2400" b="1" dirty="0">
                <a:solidFill>
                  <a:prstClr val="black"/>
                </a:solidFill>
                <a:sym typeface="+mn-ea"/>
              </a:rPr>
              <a:t>烹调工艺和筵宴铺排的升华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10" y="1706880"/>
            <a:ext cx="6130925" cy="408495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9"/>
          <p:cNvSpPr txBox="1">
            <a:spLocks noChangeArrowheads="1"/>
          </p:cNvSpPr>
          <p:nvPr/>
        </p:nvSpPr>
        <p:spPr bwMode="auto">
          <a:xfrm>
            <a:off x="1382679" y="366800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37513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矩形 1"/>
          <p:cNvSpPr>
            <a:spLocks noChangeArrowheads="1"/>
          </p:cNvSpPr>
          <p:nvPr/>
        </p:nvSpPr>
        <p:spPr bwMode="auto">
          <a:xfrm>
            <a:off x="584373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三、烹饪风味流派的认定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547016" y="2181731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prstClr val="black"/>
                </a:solidFill>
              </a:rPr>
              <a:t>选料突出特异乡土原料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47016" y="2902623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prstClr val="black"/>
                </a:solidFill>
              </a:rPr>
              <a:t>工艺技法确有独到之处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547016" y="3623515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>
                <a:solidFill>
                  <a:prstClr val="black"/>
                </a:solidFill>
              </a:rPr>
              <a:t>众多名菜美点组成华美筵宴</a:t>
            </a:r>
            <a:r>
              <a:rPr lang="zh-CN" altLang="en-US" sz="2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547016" y="4344407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>
                <a:solidFill>
                  <a:prstClr val="black"/>
                </a:solidFill>
              </a:rPr>
              <a:t>菜点的乡土气息浓郁鲜明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547016" y="5065299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800" b="1" dirty="0">
                <a:solidFill>
                  <a:prstClr val="black"/>
                </a:solidFill>
              </a:rPr>
              <a:t>有深厚广泛的群众基础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547016" y="5786190"/>
            <a:ext cx="5449719" cy="56528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533" tIns="53767" rIns="107533" bIns="53767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6.</a:t>
            </a:r>
            <a:r>
              <a:rPr lang="zh-CN" altLang="en-US" sz="2800" b="1" dirty="0">
                <a:solidFill>
                  <a:prstClr val="black"/>
                </a:solidFill>
              </a:rPr>
              <a:t>经受较长时间的考验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465" y="267335"/>
            <a:ext cx="2582545" cy="2696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05" y="3008630"/>
            <a:ext cx="2856865" cy="1794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170" y="4909820"/>
            <a:ext cx="2656840" cy="174752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2126" cy="68595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53571" y="2277667"/>
            <a:ext cx="5741726" cy="1323457"/>
          </a:xfrm>
          <a:prstGeom prst="rect">
            <a:avLst/>
          </a:prstGeom>
        </p:spPr>
        <p:txBody>
          <a:bodyPr wrap="square" lIns="91458" tIns="45729" rIns="91458" bIns="4572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谢谢观看！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="" xmlns:a16="http://schemas.microsoft.com/office/drawing/2014/main" id="{32EA1289-CF99-4054-AB41-ED5358068E38}"/>
              </a:ext>
            </a:extLst>
          </p:cNvPr>
          <p:cNvSpPr txBox="1"/>
          <p:nvPr/>
        </p:nvSpPr>
        <p:spPr>
          <a:xfrm>
            <a:off x="10634091" y="5590034"/>
            <a:ext cx="1207964" cy="58479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王章卓        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2020.12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8" l="5357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4" r="8069"/>
          <a:stretch/>
        </p:blipFill>
        <p:spPr>
          <a:xfrm>
            <a:off x="10729865" y="117427"/>
            <a:ext cx="136612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1" y="24877"/>
            <a:ext cx="12192126" cy="6859588"/>
          </a:xfrm>
          <a:prstGeom prst="rect">
            <a:avLst/>
          </a:prstGeom>
        </p:spPr>
      </p:pic>
      <p:sp>
        <p:nvSpPr>
          <p:cNvPr id="17" name="MH_Others_1"/>
          <p:cNvSpPr txBox="1"/>
          <p:nvPr>
            <p:custDataLst>
              <p:tags r:id="rId1"/>
            </p:custDataLst>
          </p:nvPr>
        </p:nvSpPr>
        <p:spPr>
          <a:xfrm>
            <a:off x="1912712" y="1349912"/>
            <a:ext cx="2356543" cy="123107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</a:p>
        </p:txBody>
      </p:sp>
      <p:sp>
        <p:nvSpPr>
          <p:cNvPr id="18" name="MH_Others_2"/>
          <p:cNvSpPr txBox="1"/>
          <p:nvPr>
            <p:custDataLst>
              <p:tags r:id="rId2"/>
            </p:custDataLst>
          </p:nvPr>
        </p:nvSpPr>
        <p:spPr>
          <a:xfrm>
            <a:off x="2494869" y="2675587"/>
            <a:ext cx="2496277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en-US" sz="27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393551" y="2128286"/>
            <a:ext cx="925967" cy="60186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368625" y="2937103"/>
            <a:ext cx="925967" cy="60186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400747" y="3766054"/>
            <a:ext cx="925967" cy="60186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椭圆 80"/>
          <p:cNvSpPr/>
          <p:nvPr/>
        </p:nvSpPr>
        <p:spPr bwMode="auto">
          <a:xfrm>
            <a:off x="5396773" y="2082550"/>
            <a:ext cx="946579" cy="69333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43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椭圆 80"/>
          <p:cNvSpPr/>
          <p:nvPr/>
        </p:nvSpPr>
        <p:spPr bwMode="auto">
          <a:xfrm>
            <a:off x="5396773" y="2891367"/>
            <a:ext cx="946579" cy="69333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43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椭圆 80"/>
          <p:cNvSpPr/>
          <p:nvPr/>
        </p:nvSpPr>
        <p:spPr bwMode="auto">
          <a:xfrm>
            <a:off x="5382601" y="3720320"/>
            <a:ext cx="946579" cy="69333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43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39"/>
          <p:cNvSpPr>
            <a:spLocks noChangeArrowheads="1"/>
          </p:cNvSpPr>
          <p:nvPr/>
        </p:nvSpPr>
        <p:spPr bwMode="auto">
          <a:xfrm>
            <a:off x="6601643" y="2167611"/>
            <a:ext cx="4238954" cy="5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第一节   什么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是风味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流派</a:t>
            </a:r>
            <a:endParaRPr lang="zh-CN" altLang="en-US" sz="2800" dirty="0"/>
          </a:p>
        </p:txBody>
      </p:sp>
      <p:sp>
        <p:nvSpPr>
          <p:cNvPr id="28" name="矩形 39"/>
          <p:cNvSpPr>
            <a:spLocks noChangeArrowheads="1"/>
          </p:cNvSpPr>
          <p:nvPr/>
        </p:nvSpPr>
        <p:spPr bwMode="auto">
          <a:xfrm>
            <a:off x="6673651" y="2998590"/>
            <a:ext cx="4094938" cy="5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第二节   中菜主要流派</a:t>
            </a:r>
            <a:endParaRPr lang="zh-CN" altLang="en-US" sz="2800" dirty="0"/>
          </a:p>
        </p:txBody>
      </p:sp>
      <p:sp>
        <p:nvSpPr>
          <p:cNvPr id="29" name="矩形 39"/>
          <p:cNvSpPr>
            <a:spLocks noChangeArrowheads="1"/>
          </p:cNvSpPr>
          <p:nvPr/>
        </p:nvSpPr>
        <p:spPr bwMode="auto">
          <a:xfrm>
            <a:off x="6758203" y="3805379"/>
            <a:ext cx="4094938" cy="5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第三节   中点主要流派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283">
            <a:off x="496941" y="3787249"/>
            <a:ext cx="2640811" cy="29270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8" l="5357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4" r="8069"/>
          <a:stretch/>
        </p:blipFill>
        <p:spPr>
          <a:xfrm>
            <a:off x="2857227" y="3620606"/>
            <a:ext cx="1492419" cy="14159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39" b="95865" l="11000" r="8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6653" r="11509" b="6653"/>
          <a:stretch/>
        </p:blipFill>
        <p:spPr>
          <a:xfrm>
            <a:off x="9840533" y="405458"/>
            <a:ext cx="1856111" cy="13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 animBg="1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06B724E9-A3E8-403F-80A3-A26DEC29B237}"/>
              </a:ext>
            </a:extLst>
          </p:cNvPr>
          <p:cNvSpPr txBox="1"/>
          <p:nvPr/>
        </p:nvSpPr>
        <p:spPr>
          <a:xfrm>
            <a:off x="4153371" y="2966448"/>
            <a:ext cx="7394075" cy="1015681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r>
              <a:rPr lang="zh-CN" altLang="en-US" sz="60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 Chinese Light" panose="020B0300000000000000" pitchFamily="34" charset="-122"/>
              </a:rPr>
              <a:t>什么是烹饪风味流派</a:t>
            </a:r>
            <a:endParaRPr lang="zh-CN" altLang="en-US" sz="6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Noto Sans S Chinese Light" panose="020B03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3C5C704E-AC38-413F-BD2E-085D19762EF6}"/>
              </a:ext>
            </a:extLst>
          </p:cNvPr>
          <p:cNvSpPr txBox="1"/>
          <p:nvPr/>
        </p:nvSpPr>
        <p:spPr>
          <a:xfrm>
            <a:off x="4153371" y="1945310"/>
            <a:ext cx="2904679" cy="83118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 Chinese Light" panose="020B0300000000000000" pitchFamily="34" charset="-122"/>
              </a:rPr>
              <a:t>第一节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Noto Sans S Chinese Light" panose="020B03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53371" y="4365898"/>
            <a:ext cx="4577147" cy="45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58" tIns="45729" rIns="91458" bIns="457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37" name="椭圆 36"/>
          <p:cNvSpPr/>
          <p:nvPr/>
        </p:nvSpPr>
        <p:spPr>
          <a:xfrm>
            <a:off x="1692698" y="2360905"/>
            <a:ext cx="2226832" cy="22267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8" tIns="45729" rIns="91458" bIns="45729" rtlCol="0" anchor="ctr"/>
          <a:lstStyle/>
          <a:p>
            <a:pPr algn="ctr"/>
            <a:r>
              <a:rPr lang="en-US" altLang="zh-CN" sz="9600" dirty="0"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96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直角三角形 12"/>
          <p:cNvSpPr/>
          <p:nvPr/>
        </p:nvSpPr>
        <p:spPr>
          <a:xfrm rot="5400000">
            <a:off x="49" y="-48"/>
            <a:ext cx="3385299" cy="3385396"/>
          </a:xfrm>
          <a:prstGeom prst="rtTriangle">
            <a:avLst/>
          </a:prstGeom>
          <a:solidFill>
            <a:srgbClr val="FCE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8" tIns="45729" rIns="91458" bIns="45729"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rot="16200000">
            <a:off x="8809828" y="3474241"/>
            <a:ext cx="3385299" cy="3385396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8" tIns="45729" rIns="91458" bIns="4572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9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ClrTx/>
              <a:buSzTx/>
              <a:buFontTx/>
            </a:pPr>
            <a:r>
              <a:rPr lang="zh-CN" altLang="en-US" sz="48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八大菜系</a:t>
            </a:r>
          </a:p>
        </p:txBody>
      </p:sp>
      <p:pic>
        <p:nvPicPr>
          <p:cNvPr id="5" name="图片 4" descr="22424394_213855459000_2"/>
          <p:cNvPicPr>
            <a:picLocks noChangeAspect="1"/>
          </p:cNvPicPr>
          <p:nvPr/>
        </p:nvPicPr>
        <p:blipFill>
          <a:blip r:embed="rId2"/>
          <a:srcRect l="3889" t="13491" r="3750" b="10953"/>
          <a:stretch>
            <a:fillRect/>
          </a:stretch>
        </p:blipFill>
        <p:spPr>
          <a:xfrm>
            <a:off x="848360" y="1328420"/>
            <a:ext cx="5894070" cy="4821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63740" y="1981835"/>
            <a:ext cx="452183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</a:rPr>
              <a:t>菜系</a:t>
            </a:r>
            <a:r>
              <a:rPr lang="zh-CN" altLang="en-US"/>
              <a:t>是在选料、切配、烹饪等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技艺</a:t>
            </a:r>
            <a:r>
              <a:rPr lang="zh-CN" altLang="en-US"/>
              <a:t>方面，经长期演变而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自成体系，具有鲜明的地方风味特色</a:t>
            </a:r>
            <a:r>
              <a:rPr lang="zh-CN" altLang="en-US"/>
              <a:t>，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并为社会所公认</a:t>
            </a:r>
            <a:r>
              <a:rPr lang="zh-CN" altLang="en-US"/>
              <a:t>的中国饮食的菜肴流派。</a:t>
            </a:r>
          </a:p>
          <a:p>
            <a:endParaRPr lang="zh-CN" altLang="en-US"/>
          </a:p>
          <a:p>
            <a:r>
              <a:rPr lang="zh-CN" altLang="en-US"/>
              <a:t>中国饮食文化的菜系，是指在一定区域内，由于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气候、地形、历史、物产及饮食风俗的不同</a:t>
            </a:r>
            <a:r>
              <a:rPr lang="zh-CN" altLang="en-US"/>
              <a:t>，经过漫长历史演变而形成的一整套自成体系的烹饪技艺和风味，并被全国各地所承认的地方菜肴。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1382679" y="366800"/>
            <a:ext cx="6572296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37513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一、烹饪风味流派的含义</a:t>
            </a:r>
            <a:endParaRPr lang="en-US" altLang="zh-CN" sz="2800" dirty="0">
              <a:solidFill>
                <a:prstClr val="white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739737" y="2072473"/>
            <a:ext cx="10215634" cy="2714644"/>
          </a:xfrm>
          <a:prstGeom prst="roundRect">
            <a:avLst>
              <a:gd name="adj" fmla="val 11921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FFFF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107533" tIns="53767" rIns="107533" bIns="5376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43" name="矩形 1"/>
          <p:cNvSpPr>
            <a:spLocks noChangeArrowheads="1"/>
          </p:cNvSpPr>
          <p:nvPr/>
        </p:nvSpPr>
        <p:spPr bwMode="auto">
          <a:xfrm>
            <a:off x="882613" y="2215348"/>
            <a:ext cx="9764079" cy="22613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07533" tIns="53767" rIns="107533" bIns="53767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prstClr val="black"/>
                </a:solidFill>
              </a:rPr>
              <a:t>        指</a:t>
            </a:r>
            <a:r>
              <a:rPr lang="zh-CN" altLang="en-US" sz="2400" b="1" dirty="0">
                <a:solidFill>
                  <a:prstClr val="black"/>
                </a:solidFill>
              </a:rPr>
              <a:t>由于地理环境、气候物产、历史变迁、文化传统、宗教信仰、民族习俗以及烹调工艺诸因素的影响，长期以来在某一地区（或民族、宗教、家族）内形成，有一定亲缘承袭关系，菜点风味特色相近，知名度较高，并为一部分消费群喜爱的传统膳食体系。</a:t>
            </a:r>
          </a:p>
        </p:txBody>
      </p:sp>
      <p:sp>
        <p:nvSpPr>
          <p:cNvPr id="9" name="矩形 8"/>
          <p:cNvSpPr/>
          <p:nvPr/>
        </p:nvSpPr>
        <p:spPr>
          <a:xfrm>
            <a:off x="1525555" y="5001430"/>
            <a:ext cx="821537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 smtClean="0">
                <a:solidFill>
                  <a:prstClr val="black"/>
                </a:solidFill>
              </a:rPr>
              <a:t>风味流派：有</a:t>
            </a:r>
            <a:r>
              <a:rPr lang="zh-CN" altLang="en-US" sz="2400" dirty="0">
                <a:solidFill>
                  <a:prstClr val="black"/>
                </a:solidFill>
              </a:rPr>
              <a:t>时也叫菜种、地方菜、帮（味</a:t>
            </a:r>
            <a:r>
              <a:rPr lang="zh-CN" altLang="en-US" sz="2400" dirty="0" smtClean="0">
                <a:solidFill>
                  <a:prstClr val="black"/>
                </a:solidFill>
              </a:rPr>
              <a:t>）或菜系。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82679" y="366800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37513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96142" y="119754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622" y="1868372"/>
            <a:ext cx="4906645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400" b="1" dirty="0">
                <a:solidFill>
                  <a:prstClr val="black"/>
                </a:solidFill>
              </a:rPr>
              <a:t>地理环境和气候物产的差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异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pic>
        <p:nvPicPr>
          <p:cNvPr id="2" name="图片 1" descr="t01508efa032250afe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5305" y="2462828"/>
            <a:ext cx="5568266" cy="420613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85900" y="4293890"/>
            <a:ext cx="54006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寒温带、中温带：粮食作物（春小麦、玉米）、经济作物（大豆、甜菜）</a:t>
            </a:r>
          </a:p>
          <a:p>
            <a:r>
              <a:rPr lang="zh-CN" altLang="en-US" sz="2000" dirty="0"/>
              <a:t>暖温带：粮（冬小麦）、经（棉花、花生、哈密瓜、葡萄）</a:t>
            </a:r>
          </a:p>
          <a:p>
            <a:r>
              <a:rPr lang="zh-CN" altLang="en-US" sz="2000" dirty="0"/>
              <a:t>亚热带：粮（水稻）、经（棉花、油菜）</a:t>
            </a:r>
          </a:p>
          <a:p>
            <a:r>
              <a:rPr lang="zh-CN" altLang="en-US" sz="2000" dirty="0"/>
              <a:t>热带：粮（水稻）、经（热带水果、橡胶）</a:t>
            </a:r>
          </a:p>
          <a:p>
            <a:r>
              <a:rPr lang="zh-CN" altLang="en-US" sz="2000" dirty="0"/>
              <a:t>高原气候区：粮（青稞、春小麦）、经（豌豆）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"/>
          <a:stretch/>
        </p:blipFill>
        <p:spPr bwMode="auto">
          <a:xfrm>
            <a:off x="6935465" y="357738"/>
            <a:ext cx="4638665" cy="343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2" y="981522"/>
            <a:ext cx="6578509" cy="5328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35" y="116551"/>
            <a:ext cx="4404025" cy="6734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955" y="33345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仿宋" pitchFamily="49" charset="-122"/>
                <a:ea typeface="仿宋" pitchFamily="49" charset="-122"/>
              </a:rPr>
              <a:t>行政区划图及简称</a:t>
            </a:r>
            <a:endParaRPr lang="zh-CN" altLang="en-US" sz="2800" b="1" dirty="0"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64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75694" y="353465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1864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6490" y="2068830"/>
            <a:ext cx="4906645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</a:rPr>
              <a:t>2.   </a:t>
            </a:r>
            <a:r>
              <a:rPr lang="zh-CN" altLang="en-US" sz="2400" b="1" dirty="0">
                <a:solidFill>
                  <a:prstClr val="black"/>
                </a:solidFill>
              </a:rPr>
              <a:t>宗教信仰和风俗习惯的不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同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5825" y="2760345"/>
            <a:ext cx="53879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accent6">
                    <a:lumMod val="75000"/>
                  </a:schemeClr>
                </a:solidFill>
                <a:effectLst/>
              </a:rPr>
              <a:t>佛教</a:t>
            </a:r>
            <a:r>
              <a:rPr lang="zh-CN" altLang="en-US"/>
              <a:t>主张素食为主，最古老的传承是日中一食，就是一天在中午只吃一顿。</a:t>
            </a:r>
          </a:p>
          <a:p>
            <a:r>
              <a:rPr lang="zh-CN" altLang="en-US"/>
              <a:t>而</a:t>
            </a:r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伊斯兰教</a:t>
            </a:r>
            <a:r>
              <a:rPr lang="zh-CN" altLang="en-US"/>
              <a:t>却可以食肉，但不吃猪肉。</a:t>
            </a:r>
          </a:p>
        </p:txBody>
      </p:sp>
      <p:pic>
        <p:nvPicPr>
          <p:cNvPr id="6" name="图片 5" descr="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815" y="534035"/>
            <a:ext cx="4466590" cy="2826385"/>
          </a:xfrm>
          <a:prstGeom prst="roundRect">
            <a:avLst/>
          </a:prstGeom>
        </p:spPr>
      </p:pic>
      <p:pic>
        <p:nvPicPr>
          <p:cNvPr id="7" name="图片 6" descr="t01b9c15af28cbe415f"/>
          <p:cNvPicPr>
            <a:picLocks noChangeAspect="1"/>
          </p:cNvPicPr>
          <p:nvPr/>
        </p:nvPicPr>
        <p:blipFill>
          <a:blip r:embed="rId3"/>
          <a:srcRect t="7062" b="7287"/>
          <a:stretch>
            <a:fillRect/>
          </a:stretch>
        </p:blipFill>
        <p:spPr>
          <a:xfrm>
            <a:off x="1244600" y="4084320"/>
            <a:ext cx="3136900" cy="268668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340" y="4084320"/>
            <a:ext cx="3198495" cy="2666365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29995" b="10804"/>
          <a:stretch>
            <a:fillRect/>
          </a:stretch>
        </p:blipFill>
        <p:spPr>
          <a:xfrm>
            <a:off x="8036560" y="3360420"/>
            <a:ext cx="3585845" cy="3183890"/>
          </a:xfrm>
          <a:prstGeom prst="round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1375694" y="353465"/>
            <a:ext cx="5572391" cy="6164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7533" tIns="53767" rIns="107533" bIns="537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  什么是烹饪风味流派</a:t>
            </a:r>
            <a:r>
              <a:rPr lang="zh-CN" altLang="en-US" sz="3300" dirty="0">
                <a:solidFill>
                  <a:srgbClr val="FF9300"/>
                </a:solidFill>
                <a:ea typeface="华文行楷" pitchFamily="2" charset="-122"/>
              </a:rPr>
              <a:t>                          </a:t>
            </a:r>
            <a:endParaRPr lang="zh-CN" altLang="en-US" sz="5200" dirty="0">
              <a:solidFill>
                <a:srgbClr val="FF9300"/>
              </a:solidFill>
              <a:ea typeface="华文行楷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18642" y="965425"/>
            <a:ext cx="5284576" cy="4763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584374" y="1321106"/>
            <a:ext cx="4184599" cy="651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07533" tIns="53767" rIns="107533" bIns="53767">
            <a:spAutoFit/>
          </a:bodyPr>
          <a:lstStyle/>
          <a:p>
            <a:pPr eaLnBrk="0" fontAlgn="base" hangingPunct="0">
              <a:lnSpc>
                <a:spcPts val="482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华文行楷"/>
                <a:ea typeface="仿宋" panose="02010609060101010101" pitchFamily="49" charset="-122"/>
              </a:rPr>
              <a:t>二、烹饪风味流派的成因</a:t>
            </a:r>
            <a:endParaRPr lang="en-US" altLang="zh-CN" sz="2800" b="1" dirty="0">
              <a:solidFill>
                <a:srgbClr val="FF9300"/>
              </a:solidFill>
              <a:latin typeface="华文行楷"/>
              <a:ea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3070" y="2350770"/>
            <a:ext cx="5297170" cy="607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sym typeface="+mn-ea"/>
              </a:rPr>
              <a:t>3.     </a:t>
            </a:r>
            <a:r>
              <a:rPr lang="zh-CN" altLang="en-US" sz="2400" b="1" dirty="0">
                <a:solidFill>
                  <a:prstClr val="black"/>
                </a:solidFill>
                <a:sym typeface="+mn-ea"/>
              </a:rPr>
              <a:t>历史变迁和政治形势的影</a:t>
            </a:r>
            <a:r>
              <a:rPr lang="zh-CN" altLang="en-US" sz="2400" b="1" dirty="0" smtClean="0">
                <a:solidFill>
                  <a:prstClr val="black"/>
                </a:solidFill>
                <a:sym typeface="+mn-ea"/>
              </a:rPr>
              <a:t>响</a:t>
            </a:r>
            <a:endParaRPr lang="zh-CN" altLang="en-US" sz="2400" b="1" dirty="0">
              <a:solidFill>
                <a:prstClr val="black"/>
              </a:solidFill>
              <a:sym typeface="+mn-ea"/>
            </a:endParaRPr>
          </a:p>
        </p:txBody>
      </p:sp>
      <p:pic>
        <p:nvPicPr>
          <p:cNvPr id="2" name="图片 1" descr="2b59167e8a6546d4b0b5b0e700a38ca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293745"/>
            <a:ext cx="3799205" cy="280479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3867"/>
          <a:stretch>
            <a:fillRect/>
          </a:stretch>
        </p:blipFill>
        <p:spPr>
          <a:xfrm>
            <a:off x="4086860" y="3293745"/>
            <a:ext cx="3569335" cy="280479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685" y="353695"/>
            <a:ext cx="4108450" cy="276098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85" y="3293745"/>
            <a:ext cx="4108450" cy="3261995"/>
          </a:xfrm>
          <a:prstGeom prst="round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50,&quot;width&quot;:576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610</Words>
  <Application>Microsoft Office PowerPoint</Application>
  <PresentationFormat>自定义</PresentationFormat>
  <Paragraphs>72</Paragraphs>
  <Slides>14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17" baseType="lpstr"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八大菜系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</cp:lastModifiedBy>
  <cp:revision>17</cp:revision>
  <dcterms:created xsi:type="dcterms:W3CDTF">2020-10-13T07:46:00Z</dcterms:created>
  <dcterms:modified xsi:type="dcterms:W3CDTF">2022-04-26T03:10:09Z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