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2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sldIdLst>
    <p:sldId id="257" r:id="rId4"/>
    <p:sldId id="364" r:id="rId5"/>
    <p:sldId id="287" r:id="rId6"/>
    <p:sldId id="288" r:id="rId7"/>
    <p:sldId id="289" r:id="rId8"/>
    <p:sldId id="428" r:id="rId9"/>
    <p:sldId id="429" r:id="rId10"/>
    <p:sldId id="430" r:id="rId11"/>
    <p:sldId id="431" r:id="rId12"/>
    <p:sldId id="371" r:id="rId13"/>
    <p:sldId id="370" r:id="rId14"/>
    <p:sldId id="291" r:id="rId15"/>
    <p:sldId id="292" r:id="rId16"/>
    <p:sldId id="301" r:id="rId17"/>
    <p:sldId id="293" r:id="rId18"/>
    <p:sldId id="423" r:id="rId19"/>
    <p:sldId id="302" r:id="rId20"/>
    <p:sldId id="295" r:id="rId21"/>
    <p:sldId id="366" r:id="rId22"/>
    <p:sldId id="373" r:id="rId23"/>
    <p:sldId id="432" r:id="rId24"/>
    <p:sldId id="267" r:id="rId25"/>
  </p:sldIdLst>
  <p:sldSz cx="12192000" cy="6858000"/>
  <p:notesSz cx="6858000" cy="9144000"/>
  <p:embeddedFontLst>
    <p:embeddedFont>
      <p:font typeface="方正鲁迅行书 简" panose="02000500000000000000" charset="-122"/>
      <p:regular r:id="rId32"/>
    </p:embeddedFont>
    <p:embeddedFont>
      <p:font typeface="汉仪全唐诗简" panose="00020600040101010101" pitchFamily="18" charset="-122"/>
      <p:regular r:id="rId33"/>
    </p:embeddedFont>
    <p:embeddedFont>
      <p:font typeface="仿宋" panose="02010609060101010101" charset="-122"/>
      <p:regular r:id="rId34"/>
    </p:embeddedFont>
    <p:embeddedFont>
      <p:font typeface="等线" panose="02010600030101010101" charset="-122"/>
      <p:regular r:id="rId35"/>
    </p:embeddedFont>
    <p:embeddedFont>
      <p:font typeface="等线 Light" panose="02010600030101010101" charset="-122"/>
      <p:regular r:id="rId36"/>
    </p:embeddedFont>
    <p:embeddedFont>
      <p:font typeface="汉仪迪升英雄体W" panose="00020600040101010101" pitchFamily="18" charset="-122"/>
      <p:regular r:id="rId3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清" initials="清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2C61"/>
    <a:srgbClr val="D56A4F"/>
    <a:srgbClr val="469790"/>
    <a:srgbClr val="FAF6F3"/>
    <a:srgbClr val="284D5C"/>
    <a:srgbClr val="F8A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917" y="907"/>
      </p:cViewPr>
      <p:guideLst>
        <p:guide orient="horz" pos="219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customXml" Target="../customXml/item1.xml"/><Relationship Id="rId30" Type="http://schemas.openxmlformats.org/officeDocument/2006/relationships/customXmlProps" Target="../customXml/itemProps12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A0A2-C6A9-4E7E-B906-3B701601A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387D-6C87-4870-8FBF-7A3DE5AD4D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A0A2-C6A9-4E7E-B906-3B701601A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387D-6C87-4870-8FBF-7A3DE5AD4D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A0A2-C6A9-4E7E-B906-3B701601A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387D-6C87-4870-8FBF-7A3DE5AD4D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A0A2-C6A9-4E7E-B906-3B701601A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387D-6C87-4870-8FBF-7A3DE5AD4D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A0A2-C6A9-4E7E-B906-3B701601A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387D-6C87-4870-8FBF-7A3DE5AD4D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A0A2-C6A9-4E7E-B906-3B701601A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387D-6C87-4870-8FBF-7A3DE5AD4D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A0A2-C6A9-4E7E-B906-3B701601A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387D-6C87-4870-8FBF-7A3DE5AD4D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A0A2-C6A9-4E7E-B906-3B701601A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387D-6C87-4870-8FBF-7A3DE5AD4D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A0A2-C6A9-4E7E-B906-3B701601A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387D-6C87-4870-8FBF-7A3DE5AD4D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A0A2-C6A9-4E7E-B906-3B701601A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387D-6C87-4870-8FBF-7A3DE5AD4D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A0A2-C6A9-4E7E-B906-3B701601A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387D-6C87-4870-8FBF-7A3DE5AD4D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A0A2-C6A9-4E7E-B906-3B701601A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387D-6C87-4870-8FBF-7A3DE5AD4D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A0A2-C6A9-4E7E-B906-3B701601A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387D-6C87-4870-8FBF-7A3DE5AD4D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A0A2-C6A9-4E7E-B906-3B701601A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387D-6C87-4870-8FBF-7A3DE5AD4D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A0A2-C6A9-4E7E-B906-3B701601A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387D-6C87-4870-8FBF-7A3DE5AD4D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A0A2-C6A9-4E7E-B906-3B701601A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387D-6C87-4870-8FBF-7A3DE5AD4D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A0A2-C6A9-4E7E-B906-3B701601A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387D-6C87-4870-8FBF-7A3DE5AD4D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A0A2-C6A9-4E7E-B906-3B701601A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387D-6C87-4870-8FBF-7A3DE5AD4D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A0A2-C6A9-4E7E-B906-3B701601A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387D-6C87-4870-8FBF-7A3DE5AD4D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A0A2-C6A9-4E7E-B906-3B701601A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387D-6C87-4870-8FBF-7A3DE5AD4D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A0A2-C6A9-4E7E-B906-3B701601A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387D-6C87-4870-8FBF-7A3DE5AD4D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A0A2-C6A9-4E7E-B906-3B701601A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387D-6C87-4870-8FBF-7A3DE5AD4D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7A0A2-C6A9-4E7E-B906-3B701601A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D387D-6C87-4870-8FBF-7A3DE5AD4DD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7A0A2-C6A9-4E7E-B906-3B701601A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D387D-6C87-4870-8FBF-7A3DE5AD4DD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jpeg"/><Relationship Id="rId8" Type="http://schemas.openxmlformats.org/officeDocument/2006/relationships/image" Target="../media/image21.jpeg"/><Relationship Id="rId7" Type="http://schemas.openxmlformats.org/officeDocument/2006/relationships/tags" Target="../tags/tag11.xml"/><Relationship Id="rId6" Type="http://schemas.openxmlformats.org/officeDocument/2006/relationships/image" Target="../media/image20.jpeg"/><Relationship Id="rId5" Type="http://schemas.openxmlformats.org/officeDocument/2006/relationships/tags" Target="../tags/tag10.xm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image" Target="../media/image1.png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5.jpeg"/><Relationship Id="rId6" Type="http://schemas.openxmlformats.org/officeDocument/2006/relationships/image" Target="../media/image4.jpeg"/><Relationship Id="rId5" Type="http://schemas.openxmlformats.org/officeDocument/2006/relationships/tags" Target="../tags/tag5.xml"/><Relationship Id="rId4" Type="http://schemas.openxmlformats.org/officeDocument/2006/relationships/image" Target="../media/image2.png"/><Relationship Id="rId3" Type="http://schemas.openxmlformats.org/officeDocument/2006/relationships/tags" Target="../tags/tag4.xml"/><Relationship Id="rId2" Type="http://schemas.openxmlformats.org/officeDocument/2006/relationships/image" Target="../media/image1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2.png"/><Relationship Id="rId3" Type="http://schemas.openxmlformats.org/officeDocument/2006/relationships/tags" Target="../tags/tag7.xml"/><Relationship Id="rId2" Type="http://schemas.openxmlformats.org/officeDocument/2006/relationships/image" Target="../media/image1.png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587715" y="2031099"/>
            <a:ext cx="8710493" cy="3179852"/>
            <a:chOff x="1804886" y="2068651"/>
            <a:chExt cx="8710493" cy="3179852"/>
          </a:xfrm>
        </p:grpSpPr>
        <p:sp>
          <p:nvSpPr>
            <p:cNvPr id="23" name="文本框 22"/>
            <p:cNvSpPr txBox="1"/>
            <p:nvPr/>
          </p:nvSpPr>
          <p:spPr>
            <a:xfrm>
              <a:off x="1804886" y="2068651"/>
              <a:ext cx="8710493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8000" b="1" dirty="0">
                  <a:solidFill>
                    <a:srgbClr val="284D5C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透视的</a:t>
              </a:r>
              <a:r>
                <a:rPr lang="zh-CN" altLang="en-US" sz="8000" b="1" dirty="0">
                  <a:solidFill>
                    <a:srgbClr val="284D5C"/>
                  </a:solidFill>
                  <a:latin typeface="方正鲁迅行书 简" panose="02000500000000000000" charset="-122"/>
                  <a:ea typeface="方正鲁迅行书 简" panose="02000500000000000000" charset="-122"/>
                </a:rPr>
                <a:t>运用</a:t>
              </a:r>
              <a:endParaRPr lang="zh-CN" altLang="en-US" sz="8000" b="1" dirty="0">
                <a:solidFill>
                  <a:srgbClr val="284D5C"/>
                </a:solidFill>
                <a:latin typeface="方正鲁迅行书 简" panose="02000500000000000000" charset="-122"/>
                <a:ea typeface="方正鲁迅行书 简" panose="02000500000000000000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3999550" y="3907383"/>
              <a:ext cx="4319905" cy="1341120"/>
              <a:chOff x="3973195" y="3907383"/>
              <a:chExt cx="4319905" cy="1341120"/>
            </a:xfrm>
          </p:grpSpPr>
          <p:sp>
            <p:nvSpPr>
              <p:cNvPr id="27" name="矩形: 圆角 26"/>
              <p:cNvSpPr/>
              <p:nvPr/>
            </p:nvSpPr>
            <p:spPr>
              <a:xfrm>
                <a:off x="3973195" y="3907383"/>
                <a:ext cx="4319905" cy="1341120"/>
              </a:xfrm>
              <a:prstGeom prst="roundRect">
                <a:avLst/>
              </a:prstGeom>
              <a:solidFill>
                <a:srgbClr val="D56A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4695190" y="4285843"/>
                <a:ext cx="3181985" cy="58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3200" dirty="0">
                    <a:solidFill>
                      <a:schemeClr val="bg1"/>
                    </a:solidFill>
                    <a:latin typeface="汉仪全唐诗简" panose="00020600040101010101" pitchFamily="18" charset="-122"/>
                    <a:ea typeface="汉仪全唐诗简" panose="00020600040101010101" pitchFamily="18" charset="-122"/>
                  </a:rPr>
                  <a:t>汇报人：郑序寒</a:t>
                </a:r>
                <a:endParaRPr lang="zh-CN" altLang="en-US" sz="3200" dirty="0">
                  <a:solidFill>
                    <a:schemeClr val="bg1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25927" r="25050"/>
          <a:stretch>
            <a:fillRect/>
          </a:stretch>
        </p:blipFill>
        <p:spPr>
          <a:xfrm>
            <a:off x="8193809" y="-1"/>
            <a:ext cx="3998191" cy="34907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14354" b="26741"/>
          <a:stretch>
            <a:fillRect/>
          </a:stretch>
        </p:blipFill>
        <p:spPr>
          <a:xfrm>
            <a:off x="0" y="4528185"/>
            <a:ext cx="4634230" cy="23298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25927" r="25050"/>
          <a:stretch>
            <a:fillRect/>
          </a:stretch>
        </p:blipFill>
        <p:spPr>
          <a:xfrm>
            <a:off x="9575165" y="0"/>
            <a:ext cx="2616835" cy="2285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14354" b="26741"/>
          <a:stretch>
            <a:fillRect/>
          </a:stretch>
        </p:blipFill>
        <p:spPr>
          <a:xfrm>
            <a:off x="0" y="5016500"/>
            <a:ext cx="3662680" cy="1841500"/>
          </a:xfrm>
          <a:prstGeom prst="rect">
            <a:avLst/>
          </a:prstGeom>
        </p:spPr>
      </p:pic>
      <p:pic>
        <p:nvPicPr>
          <p:cNvPr id="2" name="图片 1" descr="u=3992581211,89644341&amp;fm=26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805" y="316865"/>
            <a:ext cx="8027035" cy="60210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25927" r="25050"/>
          <a:stretch>
            <a:fillRect/>
          </a:stretch>
        </p:blipFill>
        <p:spPr>
          <a:xfrm>
            <a:off x="9575165" y="0"/>
            <a:ext cx="2616835" cy="2285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14354" b="26741"/>
          <a:stretch>
            <a:fillRect/>
          </a:stretch>
        </p:blipFill>
        <p:spPr>
          <a:xfrm>
            <a:off x="0" y="5016500"/>
            <a:ext cx="3662680" cy="1841500"/>
          </a:xfrm>
          <a:prstGeom prst="rect">
            <a:avLst/>
          </a:prstGeom>
        </p:spPr>
      </p:pic>
      <p:pic>
        <p:nvPicPr>
          <p:cNvPr id="8" name="图片 7" descr="u=3180258749,806244957&amp;fm=15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85" y="233680"/>
            <a:ext cx="7994650" cy="59963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25927" r="25050"/>
          <a:stretch>
            <a:fillRect/>
          </a:stretch>
        </p:blipFill>
        <p:spPr>
          <a:xfrm>
            <a:off x="9575165" y="0"/>
            <a:ext cx="2616835" cy="2285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14354" b="26741"/>
          <a:stretch>
            <a:fillRect/>
          </a:stretch>
        </p:blipFill>
        <p:spPr>
          <a:xfrm>
            <a:off x="0" y="5016500"/>
            <a:ext cx="3662680" cy="1841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74395" y="179070"/>
            <a:ext cx="6529705" cy="1106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6600" b="1">
                <a:solidFill>
                  <a:schemeClr val="accent4"/>
                </a:solidFill>
                <a:effectLst/>
              </a:rPr>
              <a:t>透视的分类</a:t>
            </a:r>
            <a:endParaRPr lang="zh-CN" altLang="en-US" sz="6600" b="1">
              <a:solidFill>
                <a:schemeClr val="accent4"/>
              </a:solidFill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18360" y="1821180"/>
            <a:ext cx="689800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一、平行透视</a:t>
            </a:r>
            <a:endParaRPr lang="zh-CN" altLang="en-US" sz="4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4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二、成角透视</a:t>
            </a:r>
            <a:endParaRPr lang="zh-CN" altLang="en-US" sz="4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4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三、三点透视</a:t>
            </a:r>
            <a:endParaRPr lang="zh-CN" altLang="en-US" sz="4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25927" r="25050"/>
          <a:stretch>
            <a:fillRect/>
          </a:stretch>
        </p:blipFill>
        <p:spPr>
          <a:xfrm>
            <a:off x="9575165" y="0"/>
            <a:ext cx="2616835" cy="2285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14354" b="26741"/>
          <a:stretch>
            <a:fillRect/>
          </a:stretch>
        </p:blipFill>
        <p:spPr>
          <a:xfrm>
            <a:off x="0" y="5016500"/>
            <a:ext cx="3662680" cy="1841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6385" y="205105"/>
            <a:ext cx="51263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一、平行透视</a:t>
            </a:r>
            <a:endParaRPr lang="zh-CN" altLang="en-US" sz="4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u=4084753014,672118337&amp;fm=26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240" y="1035050"/>
            <a:ext cx="7609205" cy="51593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25927" r="25050"/>
          <a:stretch>
            <a:fillRect/>
          </a:stretch>
        </p:blipFill>
        <p:spPr>
          <a:xfrm>
            <a:off x="9575165" y="0"/>
            <a:ext cx="2616835" cy="2285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14354" b="26741"/>
          <a:stretch>
            <a:fillRect/>
          </a:stretch>
        </p:blipFill>
        <p:spPr>
          <a:xfrm>
            <a:off x="0" y="5016500"/>
            <a:ext cx="3662680" cy="1841500"/>
          </a:xfrm>
          <a:prstGeom prst="rect">
            <a:avLst/>
          </a:prstGeom>
        </p:spPr>
      </p:pic>
      <p:pic>
        <p:nvPicPr>
          <p:cNvPr id="2" name="图片 1" descr="u=3987403455,2648098159&amp;fm=26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990" y="777875"/>
            <a:ext cx="10026015" cy="53619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25927" r="25050"/>
          <a:stretch>
            <a:fillRect/>
          </a:stretch>
        </p:blipFill>
        <p:spPr>
          <a:xfrm>
            <a:off x="9575165" y="0"/>
            <a:ext cx="2616835" cy="2285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14354" b="26741"/>
          <a:stretch>
            <a:fillRect/>
          </a:stretch>
        </p:blipFill>
        <p:spPr>
          <a:xfrm>
            <a:off x="0" y="5016500"/>
            <a:ext cx="3662680" cy="1841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85165" y="397510"/>
            <a:ext cx="5918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二、成角透视</a:t>
            </a:r>
            <a:endParaRPr lang="zh-CN" altLang="en-US" sz="4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u=680349328,467820139&amp;fm=26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295" y="1076325"/>
            <a:ext cx="9196070" cy="48755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25927" r="25050"/>
          <a:stretch>
            <a:fillRect/>
          </a:stretch>
        </p:blipFill>
        <p:spPr>
          <a:xfrm>
            <a:off x="9575165" y="0"/>
            <a:ext cx="2616835" cy="2285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14354" b="26741"/>
          <a:stretch>
            <a:fillRect/>
          </a:stretch>
        </p:blipFill>
        <p:spPr>
          <a:xfrm>
            <a:off x="0" y="5016500"/>
            <a:ext cx="3662680" cy="1841500"/>
          </a:xfrm>
          <a:prstGeom prst="rect">
            <a:avLst/>
          </a:prstGeom>
        </p:spPr>
      </p:pic>
      <p:pic>
        <p:nvPicPr>
          <p:cNvPr id="2" name="图片 1" descr="u=2862857019,2132124485&amp;fm=26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425" y="203200"/>
            <a:ext cx="8047355" cy="60839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25927" r="25050"/>
          <a:stretch>
            <a:fillRect/>
          </a:stretch>
        </p:blipFill>
        <p:spPr>
          <a:xfrm>
            <a:off x="9575165" y="0"/>
            <a:ext cx="2616835" cy="2285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14354" b="26741"/>
          <a:stretch>
            <a:fillRect/>
          </a:stretch>
        </p:blipFill>
        <p:spPr>
          <a:xfrm>
            <a:off x="0" y="5016500"/>
            <a:ext cx="3662680" cy="1841500"/>
          </a:xfrm>
          <a:prstGeom prst="rect">
            <a:avLst/>
          </a:prstGeom>
        </p:spPr>
      </p:pic>
      <p:pic>
        <p:nvPicPr>
          <p:cNvPr id="3" name="图片 2" descr="u=2792720862,4158362832&amp;fm=26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305" y="3422015"/>
            <a:ext cx="4253230" cy="3360420"/>
          </a:xfrm>
          <a:prstGeom prst="rect">
            <a:avLst/>
          </a:prstGeom>
        </p:spPr>
      </p:pic>
      <p:pic>
        <p:nvPicPr>
          <p:cNvPr id="5" name="图片 4" descr="tim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190" y="74295"/>
            <a:ext cx="5897245" cy="35331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7490" y="128270"/>
            <a:ext cx="67989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三、三点透视</a:t>
            </a:r>
            <a:endParaRPr lang="zh-CN" altLang="en-US" sz="4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25927" r="25050"/>
          <a:stretch>
            <a:fillRect/>
          </a:stretch>
        </p:blipFill>
        <p:spPr>
          <a:xfrm>
            <a:off x="9575165" y="0"/>
            <a:ext cx="2616835" cy="2285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14354" b="26741"/>
          <a:stretch>
            <a:fillRect/>
          </a:stretch>
        </p:blipFill>
        <p:spPr>
          <a:xfrm>
            <a:off x="0" y="5016500"/>
            <a:ext cx="3662680" cy="1841500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3773805" y="84455"/>
            <a:ext cx="5170805" cy="67100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25927" r="25050"/>
          <a:stretch>
            <a:fillRect/>
          </a:stretch>
        </p:blipFill>
        <p:spPr>
          <a:xfrm>
            <a:off x="9575165" y="0"/>
            <a:ext cx="2616835" cy="2285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l="14354" b="26741"/>
          <a:stretch>
            <a:fillRect/>
          </a:stretch>
        </p:blipFill>
        <p:spPr>
          <a:xfrm>
            <a:off x="0" y="5016500"/>
            <a:ext cx="3662680" cy="1841500"/>
          </a:xfrm>
          <a:prstGeom prst="rect">
            <a:avLst/>
          </a:prstGeom>
        </p:spPr>
      </p:pic>
      <p:pic>
        <p:nvPicPr>
          <p:cNvPr id="2" name="图片 1" descr="tim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74340" y="1263015"/>
            <a:ext cx="4226560" cy="3860800"/>
          </a:xfrm>
          <a:prstGeom prst="rect">
            <a:avLst/>
          </a:prstGeom>
        </p:spPr>
      </p:pic>
      <p:pic>
        <p:nvPicPr>
          <p:cNvPr id="5" name="图片 4" descr="u=2204623107,3260581792&amp;fm=26&amp;gp=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331710" y="1263015"/>
            <a:ext cx="4860290" cy="3646170"/>
          </a:xfrm>
          <a:prstGeom prst="rect">
            <a:avLst/>
          </a:prstGeom>
        </p:spPr>
      </p:pic>
      <p:pic>
        <p:nvPicPr>
          <p:cNvPr id="3" name="图片 2" descr="u=1758354325,3042325974&amp;fm=26&amp;gp=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90" y="855345"/>
            <a:ext cx="2758440" cy="49288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25927" r="25050"/>
          <a:stretch>
            <a:fillRect/>
          </a:stretch>
        </p:blipFill>
        <p:spPr>
          <a:xfrm>
            <a:off x="9575165" y="0"/>
            <a:ext cx="2616835" cy="2285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l="14354" b="26741"/>
          <a:stretch>
            <a:fillRect/>
          </a:stretch>
        </p:blipFill>
        <p:spPr>
          <a:xfrm>
            <a:off x="0" y="5016500"/>
            <a:ext cx="3662680" cy="1841500"/>
          </a:xfrm>
          <a:prstGeom prst="rect">
            <a:avLst/>
          </a:prstGeom>
        </p:spPr>
      </p:pic>
      <p:pic>
        <p:nvPicPr>
          <p:cNvPr id="3" name="图片 2" descr="u=3439290657,915322495&amp;fm=173&amp;app=25&amp;f=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6445" y="483235"/>
            <a:ext cx="8408035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标题 68609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en-US" dirty="0"/>
              <a:t>我们为什么要学习透视？ </a:t>
            </a:r>
            <a:endParaRPr lang="zh-CN" altLang="en-US" dirty="0"/>
          </a:p>
        </p:txBody>
      </p:sp>
      <p:sp>
        <p:nvSpPr>
          <p:cNvPr id="68611" name="文本占位符 68610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zh-CN" altLang="en-US" dirty="0"/>
              <a:t>绘画需要透视，透视是把三维空间呈现在平面画上的一种方法。 </a:t>
            </a:r>
            <a:endParaRPr lang="zh-CN" altLang="en-US" dirty="0"/>
          </a:p>
        </p:txBody>
      </p:sp>
      <p:pic>
        <p:nvPicPr>
          <p:cNvPr id="68614" name="图片 68613" descr="2007123161538924"/>
          <p:cNvPicPr>
            <a:picLocks noChangeAspect="1"/>
          </p:cNvPicPr>
          <p:nvPr/>
        </p:nvPicPr>
        <p:blipFill>
          <a:blip r:embed="rId1"/>
          <a:srcRect t="5717" b="18022"/>
          <a:stretch>
            <a:fillRect/>
          </a:stretch>
        </p:blipFill>
        <p:spPr>
          <a:xfrm>
            <a:off x="1524000" y="3357563"/>
            <a:ext cx="2749550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3" name="图片 68612" descr="200704091423209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213" y="3357563"/>
            <a:ext cx="3673475" cy="288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2" name="图片 68611" descr="1EAD3CAB3DD5B613B9B7F06FFD6D7EA5B3B858E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125" y="3357563"/>
            <a:ext cx="2482850" cy="2808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5" name="矩形 68614"/>
          <p:cNvSpPr/>
          <p:nvPr/>
        </p:nvSpPr>
        <p:spPr>
          <a:xfrm>
            <a:off x="1524000" y="1968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8616" name="矩形 68615"/>
          <p:cNvSpPr/>
          <p:nvPr/>
        </p:nvSpPr>
        <p:spPr>
          <a:xfrm>
            <a:off x="1524000" y="2158524"/>
            <a:ext cx="309880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68618" name="矩形 68617"/>
          <p:cNvSpPr/>
          <p:nvPr/>
        </p:nvSpPr>
        <p:spPr>
          <a:xfrm>
            <a:off x="1717675" y="6307932"/>
            <a:ext cx="850519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dirty="0">
                <a:latin typeface="Arial" panose="020B0604020202020204" pitchFamily="34" charset="0"/>
              </a:rPr>
              <a:t>某学生的结构素描               卡米耶</a:t>
            </a:r>
            <a:r>
              <a:rPr lang="en-US" altLang="zh-CN">
                <a:latin typeface="Arial" panose="020B0604020202020204" pitchFamily="34" charset="0"/>
              </a:rPr>
              <a:t>•</a:t>
            </a:r>
            <a:r>
              <a:rPr lang="zh-CN" altLang="en-US" dirty="0">
                <a:latin typeface="Arial" panose="020B0604020202020204" pitchFamily="34" charset="0"/>
              </a:rPr>
              <a:t>毕沙罗</a:t>
            </a:r>
            <a:r>
              <a:rPr lang="en-US" altLang="zh-CN" dirty="0">
                <a:latin typeface="Arial" panose="020B0604020202020204" pitchFamily="34" charset="0"/>
              </a:rPr>
              <a:t>《</a:t>
            </a:r>
            <a:r>
              <a:rPr lang="zh-CN" altLang="en-US" dirty="0">
                <a:latin typeface="Arial" panose="020B0604020202020204" pitchFamily="34" charset="0"/>
              </a:rPr>
              <a:t>蒙马特大街</a:t>
            </a:r>
            <a:r>
              <a:rPr lang="en-US" altLang="zh-CN" dirty="0">
                <a:latin typeface="Arial" panose="020B0604020202020204" pitchFamily="34" charset="0"/>
              </a:rPr>
              <a:t>》              </a:t>
            </a:r>
            <a:r>
              <a:rPr lang="zh-CN" altLang="en-US" dirty="0">
                <a:latin typeface="Arial" panose="020B0604020202020204" pitchFamily="34" charset="0"/>
              </a:rPr>
              <a:t>吴冠中</a:t>
            </a:r>
            <a:r>
              <a:rPr lang="en-US" altLang="zh-CN" dirty="0">
                <a:latin typeface="Arial" panose="020B0604020202020204" pitchFamily="34" charset="0"/>
              </a:rPr>
              <a:t>《</a:t>
            </a:r>
            <a:r>
              <a:rPr lang="zh-CN" altLang="en-US" dirty="0">
                <a:latin typeface="Arial" panose="020B0604020202020204" pitchFamily="34" charset="0"/>
              </a:rPr>
              <a:t>水乡</a:t>
            </a:r>
            <a:r>
              <a:rPr lang="en-US" altLang="zh-CN">
                <a:latin typeface="Arial" panose="020B0604020202020204" pitchFamily="34" charset="0"/>
              </a:rPr>
              <a:t>》</a:t>
            </a:r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25927" r="25050"/>
          <a:stretch>
            <a:fillRect/>
          </a:stretch>
        </p:blipFill>
        <p:spPr>
          <a:xfrm>
            <a:off x="9575165" y="0"/>
            <a:ext cx="2616835" cy="2285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14354" b="26741"/>
          <a:stretch>
            <a:fillRect/>
          </a:stretch>
        </p:blipFill>
        <p:spPr>
          <a:xfrm>
            <a:off x="0" y="5016500"/>
            <a:ext cx="3662680" cy="1841500"/>
          </a:xfrm>
          <a:prstGeom prst="rect">
            <a:avLst/>
          </a:prstGeom>
        </p:spPr>
      </p:pic>
      <p:pic>
        <p:nvPicPr>
          <p:cNvPr id="2" name="C9F754DE-2CAD-44b6-B708-469DEB6407EB-1" descr="wp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6830"/>
            <a:ext cx="12192000" cy="4244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319445" y="1763386"/>
            <a:ext cx="7636930" cy="3430420"/>
            <a:chOff x="2277536" y="1556463"/>
            <a:chExt cx="7636930" cy="3430420"/>
          </a:xfrm>
        </p:grpSpPr>
        <p:sp>
          <p:nvSpPr>
            <p:cNvPr id="23" name="文本框 22"/>
            <p:cNvSpPr txBox="1"/>
            <p:nvPr/>
          </p:nvSpPr>
          <p:spPr>
            <a:xfrm>
              <a:off x="2277536" y="2297886"/>
              <a:ext cx="763693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8000" b="1" dirty="0">
                  <a:solidFill>
                    <a:srgbClr val="284D5C"/>
                  </a:solidFill>
                  <a:latin typeface="汉仪迪升英雄体W" panose="00020600040101010101" pitchFamily="18" charset="-122"/>
                  <a:ea typeface="汉仪迪升英雄体W" panose="00020600040101010101" pitchFamily="18" charset="-122"/>
                </a:rPr>
                <a:t>感谢您的观看</a:t>
              </a:r>
              <a:endParaRPr lang="zh-CN" altLang="en-US" sz="8000" b="1" dirty="0">
                <a:solidFill>
                  <a:srgbClr val="284D5C"/>
                </a:solidFill>
                <a:latin typeface="汉仪迪升英雄体W" panose="00020600040101010101" pitchFamily="18" charset="-122"/>
                <a:ea typeface="汉仪迪升英雄体W" panose="00020600040101010101" pitchFamily="18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851274" y="1556463"/>
              <a:ext cx="4489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工</a:t>
              </a:r>
              <a:r>
                <a:rPr lang="en-US" altLang="zh-CN" sz="3200" dirty="0"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/</a:t>
              </a:r>
              <a:r>
                <a:rPr lang="zh-CN" altLang="en-US" sz="3200" dirty="0"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作</a:t>
              </a:r>
              <a:r>
                <a:rPr lang="en-US" altLang="zh-CN" sz="3200" dirty="0"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/</a:t>
              </a:r>
              <a:r>
                <a:rPr lang="zh-CN" altLang="en-US" sz="3200" dirty="0"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总</a:t>
              </a:r>
              <a:r>
                <a:rPr lang="en-US" altLang="zh-CN" sz="3200" dirty="0"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/</a:t>
              </a:r>
              <a:r>
                <a:rPr lang="zh-CN" altLang="en-US" sz="3200" dirty="0"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结</a:t>
              </a:r>
              <a:r>
                <a:rPr lang="en-US" altLang="zh-CN" sz="3200" dirty="0"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/</a:t>
              </a:r>
              <a:r>
                <a:rPr lang="zh-CN" altLang="en-US" sz="3200" dirty="0"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汇</a:t>
              </a:r>
              <a:r>
                <a:rPr lang="en-US" altLang="zh-CN" sz="3200" dirty="0"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/</a:t>
              </a:r>
              <a:r>
                <a:rPr lang="zh-CN" altLang="en-US" sz="3200" dirty="0"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报</a:t>
              </a:r>
              <a:endParaRPr lang="zh-CN" altLang="en-US" sz="3200" dirty="0"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679699" y="3479219"/>
              <a:ext cx="6832600" cy="714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2400">
                  <a:latin typeface="汉仪全唐诗简" panose="00020600040101010101" pitchFamily="18" charset="-122"/>
                  <a:ea typeface="汉仪全唐诗简" panose="00020600040101010101" pitchFamily="18" charset="-122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zh-CN" altLang="en-US" sz="1600" dirty="0"/>
                <a:t>University graduation defense macaron style universal template University graduation defense macaron</a:t>
              </a:r>
              <a:endParaRPr lang="zh-CN" altLang="en-US" sz="1600" dirty="0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865690" y="4304258"/>
              <a:ext cx="2249805" cy="682625"/>
              <a:chOff x="4839335" y="4304258"/>
              <a:chExt cx="2249805" cy="682625"/>
            </a:xfrm>
          </p:grpSpPr>
          <p:sp>
            <p:nvSpPr>
              <p:cNvPr id="27" name="矩形: 圆角 26"/>
              <p:cNvSpPr/>
              <p:nvPr/>
            </p:nvSpPr>
            <p:spPr>
              <a:xfrm>
                <a:off x="4839335" y="4304258"/>
                <a:ext cx="2249805" cy="682625"/>
              </a:xfrm>
              <a:prstGeom prst="roundRect">
                <a:avLst/>
              </a:prstGeom>
              <a:solidFill>
                <a:srgbClr val="D56A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5051425" y="4461103"/>
                <a:ext cx="182499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dirty="0">
                    <a:solidFill>
                      <a:schemeClr val="bg1"/>
                    </a:solidFill>
                    <a:latin typeface="汉仪全唐诗简" panose="00020600040101010101" pitchFamily="18" charset="-122"/>
                    <a:ea typeface="汉仪全唐诗简" panose="00020600040101010101" pitchFamily="18" charset="-122"/>
                  </a:rPr>
                  <a:t>汇报人：</a:t>
                </a:r>
                <a:r>
                  <a:rPr lang="zh-CN" altLang="en-US" dirty="0">
                    <a:solidFill>
                      <a:schemeClr val="bg1"/>
                    </a:solidFill>
                    <a:latin typeface="汉仪全唐诗简" panose="00020600040101010101" pitchFamily="18" charset="-122"/>
                    <a:ea typeface="汉仪全唐诗简" panose="00020600040101010101" pitchFamily="18" charset="-122"/>
                  </a:rPr>
                  <a:t>郑序寒</a:t>
                </a:r>
                <a:endParaRPr lang="zh-CN" altLang="en-US" dirty="0">
                  <a:solidFill>
                    <a:schemeClr val="bg1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25927" r="25050"/>
          <a:stretch>
            <a:fillRect/>
          </a:stretch>
        </p:blipFill>
        <p:spPr>
          <a:xfrm>
            <a:off x="8193809" y="-1"/>
            <a:ext cx="3998191" cy="34907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14354" b="26741"/>
          <a:stretch>
            <a:fillRect/>
          </a:stretch>
        </p:blipFill>
        <p:spPr>
          <a:xfrm>
            <a:off x="0" y="3731609"/>
            <a:ext cx="6218740" cy="31263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25927" r="25050"/>
          <a:stretch>
            <a:fillRect/>
          </a:stretch>
        </p:blipFill>
        <p:spPr>
          <a:xfrm>
            <a:off x="9575165" y="0"/>
            <a:ext cx="2616835" cy="2285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l="14354" b="26741"/>
          <a:stretch>
            <a:fillRect/>
          </a:stretch>
        </p:blipFill>
        <p:spPr>
          <a:xfrm>
            <a:off x="0" y="5016500"/>
            <a:ext cx="3662680" cy="1841500"/>
          </a:xfrm>
          <a:prstGeom prst="rect">
            <a:avLst/>
          </a:prstGeom>
        </p:spPr>
      </p:pic>
      <p:pic>
        <p:nvPicPr>
          <p:cNvPr id="6" name="图片 5" descr="u=1439089251,601860954&amp;fm=26&amp;gp=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30950" y="3199765"/>
            <a:ext cx="5662295" cy="3430905"/>
          </a:xfrm>
          <a:prstGeom prst="rect">
            <a:avLst/>
          </a:prstGeom>
        </p:spPr>
      </p:pic>
      <p:pic>
        <p:nvPicPr>
          <p:cNvPr id="2" name="图片 1" descr="tim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950" y="252095"/>
            <a:ext cx="5588635" cy="41916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25927" r="25050"/>
          <a:stretch>
            <a:fillRect/>
          </a:stretch>
        </p:blipFill>
        <p:spPr>
          <a:xfrm>
            <a:off x="9575165" y="0"/>
            <a:ext cx="2616835" cy="2285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14354" b="26741"/>
          <a:stretch>
            <a:fillRect/>
          </a:stretch>
        </p:blipFill>
        <p:spPr>
          <a:xfrm>
            <a:off x="0" y="5016500"/>
            <a:ext cx="3662680" cy="1841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5015" y="507365"/>
            <a:ext cx="6499860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8000" b="1">
                <a:solidFill>
                  <a:schemeClr val="accent4"/>
                </a:solidFill>
                <a:effectLst/>
              </a:rPr>
              <a:t>你发现了什么？</a:t>
            </a:r>
            <a:endParaRPr lang="zh-CN" altLang="en-US" sz="8000" b="1">
              <a:solidFill>
                <a:schemeClr val="accent4"/>
              </a:solidFill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91640" y="2285365"/>
            <a:ext cx="999299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树木从近到远有什么变化？</a:t>
            </a:r>
            <a:endParaRPr lang="zh-CN" altLang="en-US" sz="4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98420" y="3989705"/>
            <a:ext cx="66484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       </a:t>
            </a:r>
            <a:r>
              <a:rPr lang="zh-CN" altLang="en-US" sz="4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近高远低</a:t>
            </a:r>
            <a:endParaRPr lang="zh-CN" altLang="en-US" sz="44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25927" r="25050"/>
          <a:stretch>
            <a:fillRect/>
          </a:stretch>
        </p:blipFill>
        <p:spPr>
          <a:xfrm>
            <a:off x="9575165" y="0"/>
            <a:ext cx="2616835" cy="2285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l="14354" b="26741"/>
          <a:stretch>
            <a:fillRect/>
          </a:stretch>
        </p:blipFill>
        <p:spPr>
          <a:xfrm>
            <a:off x="0" y="5016500"/>
            <a:ext cx="3662680" cy="1841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35635" y="0"/>
            <a:ext cx="63309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0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透视现象</a:t>
            </a:r>
            <a:endParaRPr lang="zh-CN" altLang="en-US" sz="80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5635" y="1252220"/>
            <a:ext cx="9943465" cy="2738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</a:t>
            </a:r>
            <a:r>
              <a:rPr lang="en-US" altLang="zh-CN" sz="3200"/>
              <a:t> 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在我们身边有很多透视现象，比如：</a:t>
            </a:r>
            <a:r>
              <a:rPr lang="zh-CN" altLang="en-US" sz="2800"/>
              <a:t>同样规格的电线杠本来是一样高，但是在路上看起来却近高远低；</a:t>
            </a:r>
            <a:r>
              <a:rPr lang="zh-CN" altLang="en-US" sz="2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同样型号的汽车本来是一样大，但是在路上看起来确实近大远小：</a:t>
            </a:r>
            <a:r>
              <a:rPr lang="zh-CN" altLang="en-US" sz="28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火车的两条铁轨本来是一样宽，但我们时常看到的确是两条铁轨向前延伸时，会越来越窄，直至合拢成一点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，</a:t>
            </a:r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这种视觉现象就是透视现象，这是视觉上的一种错觉，与人类眼睛的构造有关 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图片 7" descr="u=1461894577,1370797433&amp;fm=26&amp;gp=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835" y="3957955"/>
            <a:ext cx="5133975" cy="28898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25927" r="25050"/>
          <a:stretch>
            <a:fillRect/>
          </a:stretch>
        </p:blipFill>
        <p:spPr>
          <a:xfrm>
            <a:off x="9575165" y="0"/>
            <a:ext cx="2616835" cy="2285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14354" b="26741"/>
          <a:stretch>
            <a:fillRect/>
          </a:stretch>
        </p:blipFill>
        <p:spPr>
          <a:xfrm>
            <a:off x="0" y="5016500"/>
            <a:ext cx="3662680" cy="1841500"/>
          </a:xfrm>
          <a:prstGeom prst="rect">
            <a:avLst/>
          </a:prstGeom>
        </p:spPr>
      </p:pic>
      <p:pic>
        <p:nvPicPr>
          <p:cNvPr id="2" name="图片 1" descr="img.mp.it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80" y="1081405"/>
            <a:ext cx="5395595" cy="3596640"/>
          </a:xfrm>
          <a:prstGeom prst="rect">
            <a:avLst/>
          </a:prstGeom>
        </p:spPr>
      </p:pic>
      <p:pic>
        <p:nvPicPr>
          <p:cNvPr id="3" name="图片 2" descr="cdn.feey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220" y="753110"/>
            <a:ext cx="5860415" cy="45535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25927" r="25050"/>
          <a:stretch>
            <a:fillRect/>
          </a:stretch>
        </p:blipFill>
        <p:spPr>
          <a:xfrm>
            <a:off x="9575165" y="0"/>
            <a:ext cx="2616835" cy="2285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14354" b="26741"/>
          <a:stretch>
            <a:fillRect/>
          </a:stretch>
        </p:blipFill>
        <p:spPr>
          <a:xfrm>
            <a:off x="0" y="5016500"/>
            <a:ext cx="3662680" cy="1841500"/>
          </a:xfrm>
          <a:prstGeom prst="rect">
            <a:avLst/>
          </a:prstGeom>
        </p:spPr>
      </p:pic>
      <p:pic>
        <p:nvPicPr>
          <p:cNvPr id="2" name="图片 1" descr="u_2100828392_634740978&amp;fm_253&amp;fmt_auto&amp;app_138&amp;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254000"/>
            <a:ext cx="9525000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25927" r="25050"/>
          <a:stretch>
            <a:fillRect/>
          </a:stretch>
        </p:blipFill>
        <p:spPr>
          <a:xfrm>
            <a:off x="9575165" y="0"/>
            <a:ext cx="2616835" cy="2285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14354" b="26741"/>
          <a:stretch>
            <a:fillRect/>
          </a:stretch>
        </p:blipFill>
        <p:spPr>
          <a:xfrm>
            <a:off x="0" y="5016500"/>
            <a:ext cx="3662680" cy="1841500"/>
          </a:xfrm>
          <a:prstGeom prst="rect">
            <a:avLst/>
          </a:prstGeom>
        </p:spPr>
      </p:pic>
      <p:pic>
        <p:nvPicPr>
          <p:cNvPr id="2" name="图片 1" descr="u_1090769024_1195302065&amp;fm_253&amp;fmt_auto&amp;app_138&amp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450" y="105410"/>
            <a:ext cx="4982210" cy="66471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25927" r="25050"/>
          <a:stretch>
            <a:fillRect/>
          </a:stretch>
        </p:blipFill>
        <p:spPr>
          <a:xfrm>
            <a:off x="9575165" y="0"/>
            <a:ext cx="2616835" cy="2285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14354" b="26741"/>
          <a:stretch>
            <a:fillRect/>
          </a:stretch>
        </p:blipFill>
        <p:spPr>
          <a:xfrm>
            <a:off x="0" y="5016500"/>
            <a:ext cx="3662680" cy="1841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95020" y="79375"/>
            <a:ext cx="66389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0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透视的规律</a:t>
            </a:r>
            <a:endParaRPr lang="zh-CN" altLang="en-US" sz="80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3930" y="1517650"/>
            <a:ext cx="108877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由此可见</a:t>
            </a:r>
            <a:endParaRPr lang="zh-CN" altLang="en-US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所谓透视现象，就是现实世界在我们视觉中发生了</a:t>
            </a:r>
            <a:endParaRPr lang="zh-CN" altLang="en-US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53840" y="3461385"/>
            <a:ext cx="470789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rgbClr val="F82C6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</a:t>
            </a:r>
            <a:r>
              <a:rPr lang="zh-CN" altLang="en-US" sz="4800" b="1">
                <a:solidFill>
                  <a:srgbClr val="F82C6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、</a:t>
            </a:r>
            <a:r>
              <a:rPr lang="zh-CN" altLang="en-US" sz="4800" b="1">
                <a:solidFill>
                  <a:srgbClr val="F82C6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近宽远窄</a:t>
            </a:r>
            <a:endParaRPr lang="zh-CN" altLang="en-US" sz="4800" b="1">
              <a:solidFill>
                <a:srgbClr val="F82C6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4800" b="1">
                <a:solidFill>
                  <a:srgbClr val="F82C6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</a:t>
            </a:r>
            <a:r>
              <a:rPr lang="zh-CN" altLang="en-US" sz="4800" b="1">
                <a:solidFill>
                  <a:srgbClr val="F82C6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、近大远</a:t>
            </a:r>
            <a:r>
              <a:rPr lang="zh-CN" altLang="en-US" sz="4800" b="1">
                <a:solidFill>
                  <a:srgbClr val="F82C6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小</a:t>
            </a:r>
            <a:endParaRPr lang="zh-CN" altLang="en-US" sz="4800" b="1">
              <a:solidFill>
                <a:srgbClr val="F82C6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4800" b="1">
                <a:solidFill>
                  <a:srgbClr val="F82C6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</a:t>
            </a:r>
            <a:r>
              <a:rPr lang="zh-CN" altLang="en-US" sz="4800" b="1">
                <a:solidFill>
                  <a:srgbClr val="F82C6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、近实远虚</a:t>
            </a:r>
            <a:endParaRPr lang="zh-CN" altLang="en-US" sz="4800" b="1">
              <a:solidFill>
                <a:srgbClr val="F82C6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4800" b="1">
                <a:solidFill>
                  <a:srgbClr val="F82C6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4</a:t>
            </a:r>
            <a:r>
              <a:rPr lang="zh-CN" altLang="en-US" sz="4800" b="1">
                <a:solidFill>
                  <a:srgbClr val="F82C6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、近疏远</a:t>
            </a:r>
            <a:r>
              <a:rPr lang="zh-CN" altLang="en-US" sz="4800" b="1">
                <a:solidFill>
                  <a:srgbClr val="F82C6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密</a:t>
            </a:r>
            <a:endParaRPr lang="zh-CN" altLang="en-US" sz="4800" b="1">
              <a:solidFill>
                <a:srgbClr val="F82C6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3599,&quot;width&quot;:4121}"/>
</p:tagLst>
</file>

<file path=ppt/tags/tag10.xml><?xml version="1.0" encoding="utf-8"?>
<p:tagLst xmlns:p="http://schemas.openxmlformats.org/presentationml/2006/main">
  <p:tag name="KSO_WM_UNIT_PLACING_PICTURE_USER_VIEWPORT" val="{&quot;height&quot;:6080,&quot;width&quot;:6656}"/>
</p:tagLst>
</file>

<file path=ppt/tags/tag11.xml><?xml version="1.0" encoding="utf-8"?>
<p:tagLst xmlns:p="http://schemas.openxmlformats.org/presentationml/2006/main">
  <p:tag name="KSO_WM_UNIT_PLACING_PICTURE_USER_VIEWPORT" val="{&quot;height&quot;:5742,&quot;width&quot;:7654}"/>
</p:tagLst>
</file>

<file path=ppt/tags/tag2.xml><?xml version="1.0" encoding="utf-8"?>
<p:tagLst xmlns:p="http://schemas.openxmlformats.org/presentationml/2006/main">
  <p:tag name="KSO_WM_UNIT_PLACING_PICTURE_USER_VIEWPORT" val="{&quot;height&quot;:2900,&quot;width&quot;:5768}"/>
</p:tagLst>
</file>

<file path=ppt/tags/tag3.xml><?xml version="1.0" encoding="utf-8"?>
<p:tagLst xmlns:p="http://schemas.openxmlformats.org/presentationml/2006/main">
  <p:tag name="KSO_WM_UNIT_PLACING_PICTURE_USER_VIEWPORT" val="{&quot;height&quot;:3599,&quot;width&quot;:4121}"/>
</p:tagLst>
</file>

<file path=ppt/tags/tag4.xml><?xml version="1.0" encoding="utf-8"?>
<p:tagLst xmlns:p="http://schemas.openxmlformats.org/presentationml/2006/main">
  <p:tag name="KSO_WM_UNIT_PLACING_PICTURE_USER_VIEWPORT" val="{&quot;height&quot;:2900,&quot;width&quot;:5768}"/>
</p:tagLst>
</file>

<file path=ppt/tags/tag5.xml><?xml version="1.0" encoding="utf-8"?>
<p:tagLst xmlns:p="http://schemas.openxmlformats.org/presentationml/2006/main">
  <p:tag name="KSO_WM_UNIT_PLACING_PICTURE_USER_VIEWPORT" val="{&quot;height&quot;:4588,&quot;width&quot;:7573}"/>
</p:tagLst>
</file>

<file path=ppt/tags/tag6.xml><?xml version="1.0" encoding="utf-8"?>
<p:tagLst xmlns:p="http://schemas.openxmlformats.org/presentationml/2006/main">
  <p:tag name="KSO_WM_UNIT_PLACING_PICTURE_USER_VIEWPORT" val="{&quot;height&quot;:3599,&quot;width&quot;:4121}"/>
</p:tagLst>
</file>

<file path=ppt/tags/tag7.xml><?xml version="1.0" encoding="utf-8"?>
<p:tagLst xmlns:p="http://schemas.openxmlformats.org/presentationml/2006/main">
  <p:tag name="KSO_WM_UNIT_PLACING_PICTURE_USER_VIEWPORT" val="{&quot;height&quot;:2900,&quot;width&quot;:5768}"/>
</p:tagLst>
</file>

<file path=ppt/tags/tag8.xml><?xml version="1.0" encoding="utf-8"?>
<p:tagLst xmlns:p="http://schemas.openxmlformats.org/presentationml/2006/main">
  <p:tag name="KSO_WM_UNIT_PLACING_PICTURE_USER_VIEWPORT" val="{&quot;height&quot;:3599,&quot;width&quot;:4121}"/>
</p:tagLst>
</file>

<file path=ppt/tags/tag9.xml><?xml version="1.0" encoding="utf-8"?>
<p:tagLst xmlns:p="http://schemas.openxmlformats.org/presentationml/2006/main">
  <p:tag name="KSO_WM_UNIT_PLACING_PICTURE_USER_VIEWPORT" val="{&quot;height&quot;:2900,&quot;width&quot;:5768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MTUxNjMxMjI2Mjk4IiwKCSJHcm91cElkIiA6ICI1MDk0MDQ4MDQiLAoJIkltYWdlIiA6ICJpVkJPUncwS0dnb0FBQUFOU1VoRVVnQUFCTllBQUFHdkNBWUFBQUNYWUZnUkFBQUFDWEJJV1hNQUFBc1RBQUFMRXdFQW1wd1lBQUFnQUVsRVFWUjRuT3pkZVh5TTU5NC84TThzeVdTZkxOSXNFa3JGbXRnYnNWU2tVUWZWbHFLMlBGMG9mbTJwS25wVWdsWnBpSzJ4bHFJVVJkVkRMY2RlZ3BDSWtvTm9iSkdjQ0ZrcXkyU3l6ZnI3SXlmM1k4eE1NaG14bE0vNzljcEw1cjZ2KzdxL0V4a3luMXlMU0svWDYwRkVSRVJFUkVSRVJFUUdSQ0tScUxyejRzZFZDQkVSRVJFUkVSRVIwYk9Fd1JvUkVSRVJFUkVSRVpFVkdLd1JFUkVSRVJFUkVSRlpnY0VhRVJFUkVSRVJFUkdSRlJpc0VSRVJFUkVSRVJFUldZSEJHaEVSRVJFUkVSRVJrUlVZckJFUkVSRVJFUkVSRVZtQndSb1JFUkVSRVJFUkVaRVZHS3dSRVJFUkVSRVJFUkZaZ2NFYUVSRVJFUkVSRVJHUkZSaXNFUkVSRVJFUkVSRVJXWUhCR2hFUkVSRVJFUkVSa1JVWXJCRVJFUkVSRVJFUkVWbUJ3Um9SRVJFUkVSRVJFWkVWR0t3UkVSRVJFUkVSRVJGWmdjRWFFUkVSRVJFUkVSR1JGUmlzRVJFUkVSRVJFUkVSV1lIQkdoRVJFUkVSRVJFUmtSVVlyQkVSRVJFUkVSRVJFVm1Cd1JvUkVSRVJFUkVSRVpFVkdLd1JFUkVSRVJFUkVSRlpnY0VhRVJFUkVSRVJFUkdSRlJpc0VSRVJFUkVSRVJFUldZSEJHaEVSRVJFUkVSRVJrUlVZckJFUkVSRVJFUkVSRVZtQndSb1JFUkVSRVJFUkVaRVZHS3dSRVJFUkVSRVJFUkZaZ2NFYUVSRVJFUkVSRVJHUkZSaXNFUkVSRVJFUkVSRVJXWUhCR2hFUkVSRVJFUkVSa1JVWXJCRVJFUkVSRVJFUkVWbUJ3Um9SRVJFUkVSRVJFWkVWR0t3UkVSRVJFUkVSRVJGWmdjRWFFUkVSRVJFUkVSR1JGUmlzRVJFUkVSRVJFUkVSV1lIQkdoRVJFUkVSRVJFUmtSVVlyQkVSRVJFUkVSRVJFVm1Cd1JvUkVSRVJFUkVSRVpFVkdLd1JFUkVSRVJFUkVSRlpnY0VhRVJFUkVSRVJFUkdSRlJpc0VSRVJFUkVSRVJFUldZSEJHaEVSRVJFUkVSRVJrUlVZckJFUkVSRVJFUkVSRVZtQndSb1JFUkVSRVJFUkVaRVZHS3dSRVJFUkVSRVJFUkZaZ2NFYUVSRVJFUkVSRVJHUkZSaXNFUkVSRVJFUkVSRVJXWUhCR2hFUkVSRVJFUkVSa1JVWXJCRVJFUkVSRVJFUkVWbUJ3Um9SRVJFUkVSRVJFWkVWR0t3UkVSRVJFUkVSRVJGWmdjRWFFUkVSRVJFUkVSR1JGUmlzRVJFUkVSRVJFUkVSV1lIQkdoRVJFUkVSRVJFUmtSVVlyQkVSRVJFUkVSRVJFVm1Cd1JvUkVSRVJFUkVSRVpFVnBFKzZnT2ZCbWpWcjBLUkpFL1RvMGNQaWEvUjZQVVFpVVozV2taMmREWkZJQkM4dnJ6cnRsNGlJaUlpSUhpMk5Sb09NakF6azVlV2hyS3dNV3EzMlNaZEV6eENKUkFKN2UzdDRlbnFpWWNPR2tFb1pGZHd2SVNFQldxMFdYYnQydGJvUGhVS0JwS1FrZE9uU0JmYjI5bGIxc1dMRkNqZzRPT0Q5OTkrdnR0MkJBd2R3NE1BQkxGNjh1TnBjWWRPbVRiQ3pzOE9nUVlPTXpwMDRjUUtKaVltWU1tV0tWYlUrVC9ocWVReTJiZHVHOFBCd2k0TzF0TFEwZlAzMTE1Z3dZUUxhdDI4UEFDZ3JLNE5Db1lCS3BVSjVlVG5LeTh0UldscUtrcElTRkJjWG83aTRHRVZGUlNnb0tFQzdkdTN3K3V1dkcvU3BWQ294WnN3WUJBVUZZYzZjT2NMeDY5ZXY0OWF0V3pYVzFLaFJJd1FFQkZqK3BJbUlpSWlJcUU3azUrZmp5cFVyOFBEd1FJc1dMZURrNUFTSlJQS2t5NkpuaUZhcmhWS3B4SjA3ZDVDUWtJQ1dMVnZDM2QzOVNaZjExRml5WkFrMEdzMURCV3Y3OSsvSHVuWHJzSEhqUnF1Q05ZMUdnNE1IRDZKWHIxNUc1KzdjdVlNYk4yNmdRNGNPY0hSMFJFNU9EbEpTVXFvZHNLUFJhTEIxNjFZRUJRV1pETmF1WGJ1R1E0Y09NVml6QUlPMXh5UW5Kd2ZIamgycnRrM0xsaTNoNWVXRkJnMGF3TTdPRGpFeE1WaXpaZzJjbkp4dzZ0UXB4TVRFQUFCRUloRnNiVzFoYTJ1TDR1SmlCQVFFd05uWkdTNHVMcERMNVhCd2NERHEyOG5KQ2YzNzk4ZVdMVnR3NmRJbEJBVUZBUURpNHVLd2JkdTJHdXNmTW1RSWd6VWlJaUlpb3Njc1B6OGZLU2twQ0F3TWhKdWIyNU11aDU1UkVva0VjcmtjY3JrY0JRVUZ1SHo1TWxxMWFzVnc3Yi8wZWozRVl1dFgwdExwZE5pOWV6ZGVlZVVWdlBEQ0MxYjFrWkNRZ05MU1V2VHAwOGZvWEh4OFBGYXZYbzAxYTliQTBkRVJlcjBlQUtvZHJYYmx5aFZVVkZTZ1E0Y09WdFZELzRmQjJtTnkrZkpsWEw1OHVkbzJVNmRPaFplWEY2UlNLU1pQbm94UFB2a0VLMWV1eEpRcFV4QVdGb2JnNEdESVpETElaREtJUkNKa1ptWmk1TWlSV0xGaWhVVTFEQmt5Qk9mT25UTTViUHp3NGNObXIzdnR0ZGNzNnArSWlJaUlpT3FPUnFQQmxTdFhHS3JSWStYbTVvYkF3RUNrcEtRZ0pDVGt1WmtXcWxRcUlaUEpZR05qWTNST3I5ZWJIU1dxVkNwaGIyOHZuSytvcU1DK2Zmc00ydHk5ZXhlNXVibG8zNzQ5L3ZkLy85ZWllbDU1NVJWNGVub0tqdzhjT0FBQUdEdDJySENzVTZkT21EMTdOcTVjdVFJSEJ3YzBhTkFBUUdXUVo4N0lrU09SbVprcFBGNjFhaFZXclZvbFBLNHVHeURUbm85WHlGTWdORFFVbjMzMldiVnQ3T3pzaE04REFnSXdZc1FJZUhoNElEMDlIYU5IanpaN25ibmc2L0RodzdoejV3N09uejh2SE92YnR5OXUzNzZOMjdkdm8xKy9ma2JYSkNRa0lEVTF0Y1k1MjBSRVJFUkU5R2hsWkdUQXc4T0RvUm85ZG01dWJ2RHc4RUJHUmdaZWV1bWxKMTNPSTFkVVZJUlBQdmtFTDcvOE1pWk1tR0IwWHF2VlFpYVRtYncySmlZR2QrL2V4WUlGQ3lDWHkxRlNVb0tWSzFlYWJGc1ZqbG5pcFpkZUVvSzF6TXhNbkQxN0Z1Ky8vejU4ZlgyRk52WHExWU5lcjBkeWNqSmNYVjJGVUN3dExRMkFjVWpXdW5WcmpCa3pCaVVsSlZpelpnMGtFZ2srK09BRGd6Wi8vUEVIMUdvMTd0NjlDNkF5STdoZnk1WXQ0ZUxpWXZIemVCNHdXSHRNcEZJcG5KeWNhblhOZSsrOUI2RHlOMVhyMXEwVGpoY1hGeU0yTmhicDZlblE2WFN3czdQRFJ4OTlKRXp2dk4vVnExY1JHeHRyc245VHdWcFNVaEwyN05uRFlJMklpSWlJNkFuTHk4dERpeFl0bm5RWjlKenk5ZlZGYW1ycWN4R3N5ZVZ5dEduVEJudjM3a1ZRVUJCZWZmVlZnL01hamNia3lMMlRKMC9pekprejZOR2pCK1J5T1FEQTNkM2RJTkQ2NDQ4L01IWHFWRVJIUjZOang0NEFBSlZLQlpWS1pYRkdzSEhqUmpScTFBakRodzgzbXQ1NTZkSWxLSlZLS0pWS3pKOC8zK0RjZzQrblRadUdzTEF3RkJVVllkNjhlUmd3WUFEQ3c4TU4yZ3djT0JBS2hVSjRQSDM2ZElQekN4WXNRSnMyYlN5cSszbkJZSzBPN2QyNzEreTVyS3dzcytjYk5teG9NaFNySXBWSzRlL3ZENkR5aGJ0eTVVcTR1cnBpNXN5Wm1EbHpKcUtpb2pCLy9uejA3TmtURVJFUkJpL09zTEF3aElXRkNZL1ZhalhHamgyTGV2WHFtYnlYVHFlcjg5MUlpWWlJaUlpbzlzckt5bXI5eTNtaXV1TGs1SVRTMHRJblhjWmpNMzc4ZUZ5K2ZCbXhzYkZvMGFJRmZIeDhoSE5hcmRZb1dDc29LRUJzYkN3OFBUMU5qbktyc21uVEpnUUVCQWloR2dEODlOTlAyTFp0bTBYVExoVUtCVTZjT0lFWk0yYVlmSzhlRnhjSEFGaTNicDJRR3l4YnRnejc5dTNEL3YzN1RmYVpsSlFFdlY2UHpwMDdZL1BtelZpL2ZyMVF5OUtsUzZIVmFyRjkrM1ljT0hBQWE5ZXVCVkM1OFdGMGRIU045VDZQR0t6VklYTWp3d0FnTlRVVnFhbXBKcy8xNjlkUENOYlMwdEp3NDhZTjRWeFFVQkE4UFQxeDVzd1ovUExMTDhqUHowZEVSQVQ2OU9tRDI3ZHZBNmljVjcxNjlXcXNXclVLRVJFUjZOR2pCMEpEUXhFWUdHZzBQM3o5K3ZYSXlzcENWRlNVeVZxMFdtMmQ3akIwK3ZScG5EbHp4dUwyTmpZMjhQWDFSWnMyYmJoWkFoRVJFUkU5MStyNlozT2kycEJJSkNiWDUzNWNTa3RMY2Zic1dkeTRjUU5GUlVVV1hkTzVjMmQwNmRMRnF2dloyZG5oaXkrK3dNU0pFekZ2M2p3c1dyUkkyTEJBclZZYkJHdDZ2UjV6NTg2RlFxSEF2SG56ekFiZ3ljbkp1SHo1TW1iT25HbFZUUURnNHVLQ21UTm5Zc2FNR1VibmxpeFpncU5IajZKcDA2WkNxQVpVanJDcjd0K09NMmZPd01uSlNWaEw3MzVWVTAwZEhSMGhrVWlFZmkzOU8zZ2VQWGZCMnRHalI3RjU4K1k2NisvK0tab0EwS2RQSDN6KytlY1dYLy9nK21obnpwekIrdlhyaGNkVHBreEJVbElTOHZQejBiOS9mNFNHaHBvY2d1cnU3bzR2di94U0dCbTNhTkVpakI4L0hzSEJ3VUtiK1BoNGJOKytIUU1IRGtUanhvMU4xcU5TcVV3dTFtaXQrMS9jTmRIcjlTZ3FLa0p1Ymk1Mjc5Nk5aczJhSVR3ODNLcXRpSW1JaUlpSWlPanY2ZnIxNnpoOCtEQzBXaTE4Zkh6UXBFa1QyTnJhMW5oZGJkNS9tdEtxVlN1ODlkWmIyTFZyRjM3NTVSY01IVG9VcGFXbDBHZzBCc0hTdW5YcmNQNzhlYno3N3J0bzE2NmQyZjdXcjErUFJvMGFvV3ZYcmc5VlYrZk9uVEZ0MmpURXhjVWhQajRlMDZaTkF3RDQrUGhnNHNTSmNIQndNR2l2VnF2TnZxK3ZxS2hBWW1JaXVuZnZYdTNHRk5YMVFZYWV1MkJOcVZRYTdJRHh0QmsyYkJnR0R4Nk1uSndjakJ3NUVoS0pCSkdSa1ZDcFZIajk5ZGN4ZCs1Y28ydXF3am1SU0lSZHUzWmg3Tml4Qmp1RkFKVzdra1pIUjBPdjE2TlBuejdRNi9VbWg1RldWRlNZWFpUUkd2NysvbGI5NDNidDJqVWNPWElFTzNic3dQRGh3eDlxYTJNaUlpSWlJaUw2ZTdoKy9UcDI3OTZOcGsyYm9tZlBubzk5b01VSEgzeUFreWRQWXVmT25SZ3dZQURTMDlNQkFEazVPY2pNekVSeGNURzJidDJLNE9CZ1JFUkVtTzNuMHFWTFNFbEpRV2hvcU5FdW9UZHYzZ1JnZmprcFUrdWhoNFdGSVQwOUhmSHg4UWJMUGZuNCtLQ2lvZ0tYTDE4V2p1WG01a0lpa1JnY3ExSlFVSUNLaWdxb1ZDcHMzNzVkR0xHMmZmdDJBRUQvL3YxaFkyTURsVXBWcDluQXMreTVDOWJlZXVzdHZQWFdXMCs2RExQRVlqRnNiVzJOMG5nYkd4dGhkTnk0Y2VQUXIxOC85TzdkV3ppL2N1VktaR2RuR3lYVlFPVUxPaW9xQ2hVVkZRQ0FxS2dvdEd2WHp1UXVwZmZ1M1lPenMzTmRQaVdyTkczYUZLNnVydGk4ZVRNU0V4UFJ1WFBuSjEwU0VSRVJFUkVSUFVLbHBhVTRmUGd3bWpadGlqZmVlT09KMU9EZzRJREl5RWo0K1BoQUpwTWhLU2tKUU9WQWxzT0hEMlBreUpHSWpJeEV4NDRkcTEyZnZLQ2dBRURsR21oVjY2QTlxRFliRFpvVEhSMXRkdkRReElrVGpZNk5HemZPWkYyclY2OEdVRGtMejhiR0JxV2xwU2J6QlRMMjNBVnJqMXAyZGpaT25EaFI1LzJLUkNMNCsvc2pQejhmcGFXbGFONjh1Y0ZJc0R0MzdzRFB6MDk0UVhsNWVjSFcxaGFYTGwzQ1AvLzVUOWpaMmFGNzkrNDRjZUlFeG84Zmo2aW9LTmphMmhvazBIcTlIbGxaV2RCb05KZzBhUklXTGx4WTU4K2pObDU0NFFWMDdOZ1JDUWtKYU51MkxhZUVFaEVSRVJFUlBjUE9uajBMclZhTG5qMTdQdEU2cXRaQTEyZzBPSGp3SUR3OVBSRVlHSWg5Ky9aaDZOQ2g2TkdqUjQxOWRPL2UzZXptQkd2V3JMRjQ4d0xBZUFtcHFzZXZ2UElLdnYzMlc2alZhdUdjUnFQQnh4OS9ESTFHZzRpSUNLTWRUdjM5L1EwR0d6MjRlVUdWb3FJaXVMaTRXRlRmODQ3QldoMjdjT0VDTGx5NDhNajZqNHVMZzBna010aEZ0S1NrQkhmdTNFRldWaFlTRXhNQlZMNVFHelpzQ0VkSFJ6ZzZPbUx1M0xsSVNFakFpUk1uOFBMTEwyUGt5SkZJVFUyRnQ3ZTMwTSt0VzdlZ1VDZ2drVWh3OGVMRlIvWWNhcU54NDhZNGUvWXMwdFBUdWRVNEVSRVJFUkhSTSt6R2pSdnc4ZkY1YWdaVjdOcTFDM2w1ZVhqdnZmZlFzV05ISER0MkRCczJiTUJISDMzMFdPdW9XbFB0d1RYV1huamhCWVAzOUFCdy92eDVhRFFhT0RrNTRjYU5HM2p2dmZlc3V1ZGZmLzJGQmcwYVBGemh6d2tHYTNVc1BEeThWaSt5UVlNR1dkeTJhaTUzU0VnSVhGMWRoZU9Pam80NGRPZ1FBT0RZc1dQNDl0dHZoZk9OR3pmR2loVXI0T25waVlTRUJPR2FJVU9HUUsvWDQvang0MExhWHBWUXQyM2JGbi84OFlmUXRrZVBIbmpwcFpjc3JyTXVlWHA2QWdBS0N3dWZ5UDJKaUlpSWlJam84U2dxS2tLVEprMmVkQmtBS3RkNisvSEhIK0hoNFlHMzMzNGJEZzRPNk42OU8zYnUzSWwyN2RvaEpDVGtzZFZTdGFhYXFUWFdIclI3OTI3WTI5dmozWGZmeGFwVnE1Q1Rrd012THkrVGJZdUtpdkRYWDM4QkFMNzk5bHVrcHFiaWh4OStBQURjdlh2WDdITXNLeXZEbDE5K2lYSGp4ajAxZjE5UEVvTzFPcUxYNjdGaXhRbzBhTkFBTXBrTVpXVmx1SEhqaGpDeVRLL1hJems1R2ZiMjltamV2TGx3WFV4TWpGSENiRXBKU1FsbXpKaUI0dUppZlBqaGh3YjMxV3Exa0VxbDBPbDBPSC8rUEdReW1jR1F6YXB3NmtFaWtRaGhZV0VJQ3d2RHZYdjM4SzkvL1F1TkdqVkN5NVl0RFlLMXlNaElGQlVWWWZyMDZmam1tMjlxL2JWNUdGVnJ6ZW4xK3NkNlh5SWlJaUlpSW5yOExObjk4MUg3ejMvK2c2aW9LR2cwR2t5Wk1rVllhMnpjdUhHNGVQRWlvcU9qTVd2V0xMUnAwOGJvMnRHalJ3c2JIdFRrd1NtZUQ2cHBxbWhoWWFIQm9Kdms1R1RFeDhkandJQUIrTWMvL29IMTY5Zmp4eDkveE5TcFV3RlVibGE0Wk1rU1pHVmxJVE16RXdxRlFyZzJLeXNMSFRwMGdLMnRMWktTa3FEVmFzMkdaa3FsRWlrcEtmanJyNzhZcklIQldwM1p0MjhmbGk5Zmp2bno1eU13TUJBLy92Z2o5dS9majIzYnRzSEJ3UUZhclJiUjBkR29YNzgrRmk5ZURBREl6OC9IdEduVDBLVkxGMHlmUHQyZ3Y2b3BuYmR2MzRaR284Rm5uMzJHakl3TWZQbmxsd2JETVV0S1N2RDIyMjlETEJaRHI5ZERwOU9oYjkrKzFTNmkrQ0NkVG9lRkN4ZWl0TFFVSTBlT3hMVnIxNHphS0JRS2d4RnZSRVJFUkVSRVJNK2FjK2ZPWWM2Y09TZ3BLY0dubjM2S0RoMDZDT2ZjM053d2E5WXNUSmt5QlY5KytTVSsrdWdqbzAwV2hnNGRpcUtpb21ydmtaQ1FnQXNYTGxnOXBWU2xVbUhMbGkwNGZmbzBWcTFhQmFCeUo5QzVjK2ZDMmRrWkkwYU1nSU9EQXdZUEhvd05HemFnYytmT0NBME5oVXdtdy9YcjF5R1h5OUdyVnkrODlOSkx1SHo1c3BCblZEbDI3QmdBb0YyN2RpYnZYN1V4ZzRlSGgxWDFQMnNZck5XQndzSkNyRjI3RnI2K3ZzSTZZS0dob2RpNWN5ZCsvLzEzOU92WEQxS3BGSysvL2pvMmJkcUVhOWV1b1duVHBuQjNkMGZmdm4yeGUvZHVuRDkvSHUzYnR3ZndmNHNIMXE5Zkg1czNiNGFqb3lPR0RoMEtCd2NIbzkweG5aeWNNSEhpUktoVUtvakZZdmo1K2FGdDI3WVcxNjdSYUxCZ3dRSWtKU1doYjkrK0NBa0p3ZlhyMXdGVWpoS3JDdWh5YzNQcjRrdEZSRVJFUkVSRTlOUlJLcFg0OGNjZnNXZlBIa2drRWt5Wk1zWGtpTElXTFZvZ09qb2FNMmJNd0pJbFMzRDgrSEY4OE1FSENBd01CRkM1UEZSTjh2UHpjZUhDQmJ6OTl0dTFxckcwdEJRQU1ITGtTQ2dVQ2d3ZlBoeEE1UWk3eU1oSTVPZm5ZOWFzV1pETDVRQXFsNENLaTR0RFRFd01aRElaUWtKQ2hOMC9xK1RrNUJnOHZudjNMbzRmUDQ3V3JWdkQzZDNkWkIzWjJka0FLdGQ0SXdacmRXTEpraVZRS3BXWU9YTW1KQklKQUtCbHk1Ync4UERBOGVQSGhhMXllL2Z1amMyYk4yUGZ2bjFvMnJRcEFPRGRkOS9Ga1NOSHNITGxTcXhldlJvN2R1ekErdlhyMGJWclYwUkZSV0hac21WWXRXb1Z2TDI5MGFsVEoyUmxaY0hXMWhaaXNSaFNxUlJTcVJRU2lRUVNpUVJxdFJyWHJsMURTa29LVkNvVkdqWnNXTzJMK3RhdFcxaTBhQkZTVTFQUnRXdFhqQjgvSGdDRW9hUS8vL3d6QWdNRG9WS3BzRzNiTmtpbC9IWWhJaUlpSWlLaVowZEpTUWwyNzk2TlgzLzlGUXFGQXZYcjEwZGtaQ1FDQWdMTVhoTVVGSVNWSzFkaTd0eTV1SGp4SWlaT25JaW1UWnRpMEtCQjFhNS85akEwR2czaTR1SUFBSzFhdGNMWXNXTWhsOHV4YTljdXJGbXpCbXExR3BNblR6WllGODNHeGdZelo4N0VaNTk5aGhrelptRFFvRUg0OE1NUElSYUxUZDVEcDlOaDhlTEYwR2cwUnFGZjFYVFluVHQzSWpjM0Y1NmVua0tBOTd4alV2S1FrcE9UY2ZMa1NmVHExY3RncEpoSUpFSndjREJPblRxRmlvb0t5R1F5ZUhsNW9WMjdkZ2JyaGNubGNyejk5dHZZdEdrVEVoTVQwYUpGQ3dRRkJTRXlNaEpTcVJTZmZmWVpRa0pDc0hmdlhzVEZ4VUdoVUVDbjAxbFUyNFBUUysrM2ZQbHkvUGJiYnhDTHhSZ3hZZ1RlZSs4OVlYVGFxNisraXFOSGoyTDkrdlZDZTVsTWhsR2pSdFh5cTBORVJFUkVSRVQwOUVwS1NzSzZkZXNnazhud1AvL3pQeGc2ZEtoRjY3eDVlM3RqOGVMRk9ITGtDRFp0Mm9UMDlIVDQrdm8rc2pxbFVpbmVlZWNkZUhwNklqUTBGQUJ3OXV4WnJGaXhBaTR1THZqcXE2L1FzV05Ibyt2OC9QeXdhTkVpUkVWRm9hS2l3bXlvQmdDSERoM0NoUXNYRUJRVWhLNWR1eHFjYTlTb0VkcTFhNGY0K0hqWTI5dGo0c1NKZGZzRS84WVlyRDJrdG0zYll1clVxVVpUTkFIZ2d3OCt3UGp4NDJGall5TWNtenQzcnRINlo0TUhEMFpBUUlDUUxFZEhSeHRjRXhJU1lwQTY2L1Y2cU5WcWFEUWFhTFZhQUlCWUxJWkVJb0ZZTEJZK2YvQSsvdjcrNk5LbEM0REt1ZExaMmRuNDRJTVAwTGh4WTROMmpvNk8rTzY3NzFCU1VpSzg4RnhjWEtwOUFSSVJFUkVSRVJIOTNmVG8wUU5BNVh2Nyt6Y0NzSVJJSk1KcnI3MkduajE3NHU3ZHU0ODBXQU9BUVlNR0dUd09EZzVHVkZRVTJyUnBVKzNvc1FZTkd1RDc3NzgzeUJtcVNLVlMyTm5aQWFqY1RDRWhJY0hrMm04aWtRZ3hNVEVQK1F5ZVRTSTl0MXVrcDl6Q2hRdlJ1WE5uSVJRa0lpSWlJbm9lSERseUJEMTc5bnpTWmRCejdIRi9EL0s5SHoyTlJEWHNEc2toU0VSRVJFUkVSRVJFUkZaZ3NFWkVSRVJFUkVSRVJHUUZCbXRFUkVSRVJFUkVSRVJXWUxCR1JFUkVSRVJFUkVSa0JRWnJSRVJFUkVSRVJFUkVWbUN3UmtSRVJFUkU5SXlycUtpQVhxOS9MUGRLVDArSFJxTjVMUGZLejgrM3VOM2pldjUxWmRXcVZaZytmVHIrOWE5L1BlbFNpS2dhMGlkZEFOSFRTS1BSSUNNakEzbDVlU2dySzROV3EzM1NKUkU5dFNRU0NlenQ3ZUhwNlltR0RSdENLdVYvTFVSRVJFK1R1TGc0ckZpeEFzT0dEVVAvL3YxTnR0Rm9OQ2d2THpmNEtDa3BRVkZSa2ZCUldGZ29mQjRWRlFVWEZ4ZWpmalpzMklETm16Zmp3dzgveER2dnZQTkluMWRoWVNHR0R4OE9MeTh2ekpneEF5Kzk5SkxadGhNbVRFQnBhU21tVDUrT3RtM2IxbGtORVJFUnRXb3ZrVWl3WWNPR0d0dnQzTGtUdi83Nkt4d2RIVEYyN0Zocnl5T2l4NER2Zm9nZWtKK2ZqeXRYcnNERHd3TXRXclNBazVNVEpCTEpreTZMNkttbDFXcWhWQ3B4NTg0ZEpDUWtvR1hMbG5CM2QzL1NaUkVSRWRGL3VicTZJajgvSDJ2WHJrV25UcDNnNCtNREFNak96c1pISDMyRTh2THlXbzB3azhsa3lNaklRRkJRa05HNVpzMmFRYS9YWS9QbXplalZxeGRjWFYwTnpyLzIybXUxcWwwc0Z1UGd3WU1tengwN2RneGFyUmJsNWVWbzJMQ2gyVDZ1WDcrTzdPeHNTS1ZTTkduU3BNWjc1dWJtWXVyVXFUVzJXN2R1SFhKeWNtcHNkeit4dU9aSll5ZE9uTUQzMzM4UEFQRHo4OFBPblR0cnZNYmQzUjBqUm95b1ZTMUVWRGNZckJIZEp6OC9IeWtwS1FnTURJU2JtOXVUTG9mb2IwRWlrVUF1bDBNdWw2T2dvQUNYTDE5R3ExYXRHSzRSRVJFOUpkcTBhWU93c0RBY08zWU1zYkd4bUR0M0xnREF5OHNMQVFFQkVJdkZzTE96ZzUyZEhlenQ3V0ZuWjRkRGh3NUJvVkFnTWpJU3pzN09jSFoyaG91TEMrUnlPZXp0N2MzZUt5UWtCTTJhTmNQVnExZXhjZU5HakI4LzNtUTdmMy8vR3V2T3pNeXM5dnorL2ZzQkFHKzk5VmExSStaUG5qd0pBT2pVcVJPY25KeHF2SzlHbzZueDN2ZXJMdnk3bnlXaDR0R2pSeEVURXdPZFRnY0F1SHIxS3E1ZXZWcmpkZjcrL2d6V2lKNFFCbXRFLzZYUmFIRGx5aFdHYWtRUHdjM05EWUdCZ1VoSlNVRklTQWluaFJJUkVUMGxSbzhlalZPblR1R1BQLzdBaVJNbjBMMTdkNGhFSXNURXhKaHNuNWlZQ0lWQ2dSNDlldFQ2WGtPSERzVzhlZlBnNmVscDhyeFlMTWE2ZGV0cTdLZTZJT3JLbFN1NGRlc1c3T3pzOE1ZYmI1aHRwOVBwY1Bqd1lRQkE1ODZkVVZSVVpMWnQxVXdWWDE5ZjRSb0E2TnUzTDlScXRjR3hSMkhyMXExWXQyNGRKQklKWnN5WWdhNWR1MWJiZnQrK2ZZaU5qWVd0clMwKytlU1RSMW9iRVpuSGR6eEUvNVdSa1FFUER3K0dha1FQeWMzTkRSNGVIc2pJeUtoMnJSTWlJaUo2ZkR3OVBkRzNiMS9zMmJNSEdSa1pLQ2dvd0tSSms4eTJ2M3YzTGdCZzVNaVIxZlpyS2lEcjJyVXJObXpZOEVoR3J6OFl0cFdYbCtQdHQ5ODJhbGNWZ3AwN2R3NS8vZlVYQUdEQmdnWFY5cjE0OFdJRUJnWStkSTFUcGt5QlRxZkR3b1VMTFdwZldscUsrZlBuNDlTcFU1REpaSmd4WXdhQ2c0T3J2ZWJnd1lPSWpZMkZnNE1EWnMrZVhTZDFFNUYxR0t3Ui9WZGVYaDVhdEdqeHBNc2dlaWI0K3ZvaU5UV1Z3Um9SRWRGVFpQanc0ZWpidHk4YU4yNk12THc4aTZZN1d0SW1OVFhWN01pM0t0V05VSXVNak1UWnMyZXhaY3NXMUt0WHI4YjdBVEM1Y1FJQUtCUUtnOGRWNjVQVnExZlA3QlRXckt3czZIUzZPaHRwZi9IaVJXRXFaMDBTRXhNUkd4dUx2THc4QUVEOSt2WHgrKysvNC9mZmZ6ZDdqVnF0eHNtVEo2SFg2K0hyNjR1OWUvZGk3OTY5Qm0wOFBEd3dldlJvNjU4RUVWbU13UnJSZjVXVmxWbTA1Z0lSMWN6SnlRbWxwYVZQdWd3aUlpSzZqN3U3dXpDS3pOUFQwMmhxWTE1ZUh0YXVYWXY0K0hpSVJDS1VsWlhCMWRVVnpaczN4NWd4WTh5dWk2WlNxWkNWbFdWMFhLL1hRNi9YVzF5ZkpRdjdWOW15WlF0c2JXMk42bmo5OWRlRnh6ZHYzc1M1YytkZ1oyZUg3Ny8vSG5LNTNHUmZBd1lNZ0ZLcE5PcnZVZHU1Y3lkV3JGaGhjQ3d0TFExcGFXa1c5M0g5K25WY3YzN2Q2TGkvdnorRE5hTEhoTUVhMFg5cHRWcnUva2xVUnlRU0NiUmE3Wk11ZzRpSWlDeVFscGFHSFR0MjRQZmZmNGVibXhzV0xWcUU2T2hvWkdabVl1blNwWWlLaXNLb1VhUFFzV05IOU83ZEd5Ky8vTExCNksvV3JWdWJYTHgvOXV6WmlJdUxxM0d0c0txZkdlcjZaL0dOR3pjQ0FQcjE2MmMyVkx2Ly9vOTdiZGlRa0JEczJyVUw0OGFOdzdScDArRHY3MS90eUw0cFU2WWdPVGtacTFhdFF1UEdqYzIycSszT3EwVDBjQmlzRVJFUkVSRVJQWU9VU2lVKy9mUlRnMk5PVGs2SWpZM0Z6WnMza1pTVWhPUEhqd3NqcE1MRHd6RnUzRGlEV1J6ZTN0NVl2bnc1ZnZycEorellzUU5KU1VtUVNxVUlEQXhFczJiTjBMSmxTM1RwMHNYbzNna0pDWWlMaTROY0xzZG5uMzFXYloyUEl0aTZlUEVpNHVQajRlam9pQ0ZEaGxoMGZ4c2JtenE3djBna3FyR05qNCtQc0ZsQlRYSnpjM0hwMGlYNCt2cFdHNm85Q3R1MmJYdXM5M3R3T2kvUjA0N0JHaEVSRVJFUjBVUFE2WFRRYURSUXE5WFFhclhRNlhUUTYvVkdmNW82VnQyZkQwdXIxUnF0a2ViaTRvTE16RXhNbkRnUjVlWGxBSUNtVFp0aXpKZ3hhTk9tamNsK1pESVpSbzhlalQ1OSttRHIxcTA0ZXZRb2twT1RrWnljakpFalJ4b0ZhM2w1ZVZpd1lBRkVJaEVtVDU0TVYxZlhhdXRVcTlYQ2ZlcUtnNE1EMnJWcmgrRGdZRGc1T2FHc3JNenNHbXNhalFhQVliQjMvNllOVmVmdlB4WWVIbzRSSTBhWTdFdW4wOEhCd2NHaU91OFAxZTdkdTRlNWMrZWFiSmVabVFtdFZndVJTR1MyemFOeSsvYnR4M3EvNm5adUpYb2FNVmdqSWlJaUlxTG5sa2FqUVVWRkJkUnF0ZkJSRlpJOStMbTVjNDlxK1lPSDNhM2V4Y1ZGV0x3ZnFGeExEQUFhTkdpQXNXUEhJaTR1RG9NR0RVSndjTERSQ0N0VFV4TDkvUHd3ZWZKa2pCbzFDc2VQSDhmNTgrY3hjTjV5cVhFQUFDQUFTVVJCVk9CQWd6WVZGUlg0K3V1dlVWUlVoQkVqUmlBa0pLVEdPbFVxRmFSU2FaMk9XR3ZTcEFsaVltS1FrNU9EaVJNbnd0blpHYk5uenpaYXgrMytFUFArTmRaTWJkcHcvN0g4L0h5VDk2MEtLODJGZU5VcExTM0YwYU5IcTIyVGxaVmxjajI3UjZtNjNXUHIyc0tGQzgydTVVZjB0R0t3UmtSRVJFUkV6eFNkVG9meThuS0xQbW9LeFVRaUVXeHNiSVFQcVZRS096czdPRHM3UXlxVkNzZXF6a3NrRW9qRllvaEVJb3YvTkhldXVwMGhMU0VTaWN4dXp0V3ZYei8wNjljUDgrZlBSMVJVbE1WOS92ampqL0R6ODhPQUFRT0VvSzZLUnFQQnJGbXpjUFhxVlFEQVcyKzloZlQwZEx6NDRvdlY5bGxXVmxidEdtZ1B3OEhCQWZuNStVaE5UY1VQUC95QXNXUEhHdFZjNWY2cG9QZHY3TkMzYjErbzFXcWp6UjVNVVNxVkFBQm5aK2RhMWVucjZ3c2ZIeCtEMFdpbHBhVll2MzQ5ZHUzYUJiRllqQjkrK01HaTBHbk9uRGtXNzY1S1JBK1B3Um9SRVJFUkVmMXRxTlZxbEpTVVFLbFVvcVNrQkdWbFpVWmhXZFhVd2dmSlpETFkyZG5CenM0TzllclZFejZYeVdRR3dkbjluei9ybTF1NXU3c0xZYzJkTzNlZzFXcU53aHV0Vm9zN2QrN0EwOU1UZm41K0p2dlJhRFNJam83RzJiTm5oV09USmszQ3ZYdjNNR1BHREhUbzBNRnNEZm41K1dqWXNHR3Q2cjUvOTgvcU9EczdJeW9xQ3A5Ly9qbCsvZlZYTkduU0JPSGg0UVoxVjZtTE5kYXFScFBWZHRUVmhnMGJoTS96OC9PeGYvOSs3Tnk1RTBWRlJmRDA5RVJlWGg2V0wxK09HVE5tbUoxbVdsUlVoQU1IRHNER3hnWmp4b3l4L2trUVVhMHdXQ01pSWlJaW9xZUdYcTlIZVhtNUVKdzkrR2RGUllWQmUxdGJXeUV3YzNWMUZjS3lCejlrTXBsRkM4by9iMGFOR29WUm8wWkJvOUhnelRmZmhLT2pvOUUwMEgvLys5K1lQSGt5MnJkdmI3S1AwdEpTZlAzMTF6aC8vang4ZlgxUlVGQ0Fzckl5akJrekJsOS8vVFdpb3FMd3hSZGZJQ3dzek9oYWhVS0IwdEpTcUZRcWJOMjZGVU9IRHJXb2JqOC9QNk8vVDcxZWIzSTlzQll0V21EVXFGRll0V29WRmk5ZWpDWk5tZ2hCM3YwaGJGMU1SZjNQZi80REFHalVxRkd0cnN2SXlNRDU4K2R4K3ZScFhMeDRFVHFkRGw1ZVhoZ3paZ3hlZSswMVJFWkdJaWtwQ2RPbVRVTk1USXd3YlZXcjFTSTVPUmtIRHg3RXlaTW5oYUN3ZS9mdUZrM0RKYUtIeDJDTmlJaUlpSWdlSzcxZWo5TFNVaWdVQ29QZ3JPcnoreGZ1RjR2RmNIQndnSk9URTl6YzNPRGs1QVJIUjBmaHo3cGNsK3Q1ZHV2V0xhalZhalJ2M3R6b1hOVW90SU1IRCtMZ3dZTUFLa2YvN2QyN0Z3RHc1NTkvNHZ6NTg1REw1WWlPanNiNDhlTlJWbGFHa0pBUVRKMDZGWFBtekVGMGREUmNYRnlNK3I1eTVRb0E0T2JObTdoNTg2YkZ3ZHFxVmFzTTFrUURLdGRxTXplU2JlREFnVGg5K2pRdVhicUViNzc1QnN1WEw0ZE1KalBZdUtBdWd0Zno1ODhEQU9MaTRuRHAwaVhFeE1TWWJadVltSWc5ZS9ZZ05UVlZXTEJmSXBHZ2ZmdjI2TmV2SDdwMDZZSy8vdm9MMDZkUFIxSlNFdVJ5T1ZKU1VyQnMyVEowNzk0ZEowNmN3S2xUcDFCY1hBeXhXSXpBd0VCMDY5WU4zYnAxZzZlbjUwTS9GeUt5RFA4WElpSWlJaUtpUjBhbFVxR29xTWpvNC80cGVMYTJ0bkIwZElTcnF5dnExNjl2RUo3WjI5dHpwTmxqVUxYSmdhbFJhWTZPanVqVnE1ZncrTkNoUXdZN2ZiWnAwd2FlbnA2WVBYczJmSDE5RGE0TkRRMkZRcUZBV2xxYXliN1BuVHNIR3hzYjZQVjZnKytKdWxhMVErbVlNV053OSs1ZC9Qbm5uMmpidHEwd0F0TGFIVWs3ZHV3b2JJaFFYbDZPQ3hjdXdOUFRFL241K2NqSXlEQm9PM1hxVklQdjVSZGZmQkhuejUrSHJhMHR1bmJ0aXVEZ1lIVHIxZzB1TGk3SXljbkJzbVhMY09EQUFhalZhZ3dkT2hRUkVSSDQrT09Qc1gvL2Z1emZ2eDh5bVF3cWxRcjE2dFhEOTk5Ly84aldxU09pNmpGWUl5SWlJaUtpaDZiVDZhQlFLSXdDdExLeU1xR05uWjBkNUhJNUdqZHVETGxjRHJsY0RrZEhSNk9SUi9SNFhieDRFVWVQSG9WVUtzVS8vdkVQby9QRGh3OFhQbGNxbFRoMDZKREJqcVZTcVJRclZxd3dDTnZ1OThZYmJ3aWZkK3JVeVNDSU9ucjBLTnEyYll0TGx5NFpCV3YzdDYwTHZyNittREpsQ2hvMWFvUUdEUm9BUUsyRE5iMWVqNVNVRkp3NWN3WURCZ3hBZEhTMGNHN1hybDJvcUtoQVdGZ1lEaHc0WUhSdDFkcHVlcjBlSXBFSVhsNWVXTE5tRGJ5OXZTRVdpNkhWYXBHVWxJUkRodzdoekprejBHZzBhTldxRlVhUEhvMVdyVnJodDk5K3c1MDdkd0FBSVNFaGlJcUt3cElsUzRUMnZYdjNmcWl2RHhGWmg4RWFFUkVSRVJIVmlsYXJSVUZCQWU3ZHU0ZkN3a0lVRmhhaXVMZ1llcjBlUU9WME5oY1hGM2g3ZXdzQm1sd3V0M3BVRUQwNlY2NWN3ZlRwMDZIVDZUQjQ4T0FhcHhBbUpTVUJBSHg4ZkF5T213dlZIalI3OW16aDg5OSsrdzFLcFJMaDRlRzRkT21TMmJZblRweUFXcTFHdDI3ZExMcEhkVUpEUXcwZWw1ZVhBNEJGNGU2OGVmT1FsSlFrVE52czFxMmJzUHRtYm00dXRtM2JCbHRiV3d3WU1NQmtzRmJsL2ZmZlIzaDRPSVlNR1FKWFYxZWNPWE1HaVltSk9IMzZ0TkIzeTVZdE1XVElFSFRwMGdVNU9UbVlObTBha3BLUzBMaHhZOXk2ZFF2Mzd0MkRUQ2JENk5HakVSOGZqeDkrK0FGQlFVR29YNysrVlY4WElySWVnelVpSWlJaUlxcFdXVmtaL3Zyckw5eTdkdy8zN3QxRFFVR0JFS0k1T1RsQkxwZkR6ODlQQ05DY25KdzRmZk1wazVlWEI2QnlGMHlOUmdPSlJJSzFhOWRpKy9idDBPbDBDQXdNeEh2dnZXZHd6ZTNidHpGMTZsVFkyOXRES3BXaW9xSkMyQnlnYytmT0QxWFBuVHQzc0hIalJuaDRlQ0EwTkJUZmZmZWQyYmFYTDEvR3pwMDdNWEhpeEllNnB5bFZJeXJ0N095TWppY2tKQ0F1TGs0WVNYZmt5QkVBZ0Z3dVI5ZXVYWVZRVGFWUzRadHZ2b0ZTcVVSRVJJUnczQlNOUmlNODkxZGVlUVhqeDQ4WFJzMDVPVG1oYjkrK2VQUE5OL0hTU3k5Qm9WQmczYnAxMkxGakIxUXFGYnAzNzQ1Smt5WmgxS2hSeU03T0JsQVphRTZZTUFIUjBkR1lNbVVLRmkxYUJHOXY3N3I5SWhGUnRSaXNFUkVSRVJHUlFLZlRvYkN3VUFqUjd0MjdoOUxTVWdDVlUvN2MzZDNSb2tVTGVIaDR3TjNkbmRNNC93YUtpb3J3ejMvK0UwRGxEcDdyMTYvSGh4OStDS1ZTQ1oxT2g3WnQyK0tycjc2Q2pZMk53WFYrZm40b0tTbEJUazRPZ01ycGt2NysvbmpqalRkTTd2QnBLWVZDZ2Fpb0tGUlVWT0RUVHordGNRT0t3c0pDQUhna0MvSVhGeGNETUF6V2twT1RoZnFxT0RzN28xdTNiZ2dORFVYYnRtMGhrVWdBVkg0OXAwK2ZqdFRVVkRSdjNod1JFUkhWM2sraFVBQ28vRm8yYXRRSVE0Y09SVzV1THJwMTY0YjI3ZHRES3BVaUt5c0xLMWFzd0lFREIxQldWZ1pYVjFkOC92bm53bFJTaVVRaXZDWUJJQ3dzRE5uWjJWaTNiaDNHalJ1SGNlUEdvVWVQSG5YeTlTR2ltakZZSXlJaUlpSjZqcW5WYXVUbDVRa2hXbjUrUHJSYUxZREtFVFNlbnA3dzhQQ0FoNGNINUhJNVI2TDl6WlNVbEdEcTFLbkl6TXhFVUZBUTd0MjdoMTkrK1FWT1RrNzQ2S09QMExCaFE3ejU1cHRDVVBTZ3FrME42a3AyZGpabXpKaUJ6TXhNQkFjSDQ3WFhYZ01BNGZ0S3E5VWExWEwzN2wwQU1CaUpaVzczejlyNjg4OC9BY0JnbEZtalJvMmdVcW5nNE9DQUxsMjZvRWVQSHVqUW9ZTlJBSmlXbG9ibzZHaWtwNmVqZnYzNitQcnJyNFhhcTU1UDFYcHFWYXBDU2k4dkx3QVFncmlDZ2dJY09IQUFSNDhlUlVwS0N2UjZQUndjSEJBUkVZSEJnd2ZEd2NFQlFPWGZaMTVlSHB5Y25BeHFHVFpzR1BSNlBkYXZYNDg1YytiZzBLRkQ2TisvUDE1KytXVytab2tlTVFaclJFUkVSRVRQRWIxZWovejhmT1RrNUNBN094djUrZm5RNi9XUVNDUndkM2RIUUVDQUVLUnhUYlMvdDRxS0NreWZQaDAzYnR6QWl5KytpRm16WnVIdTNidVlNR0VDMXE1ZGk0U0VCUFR2M3gvNStmbW9WNitleFFHTVJxT0JTcVdDV3EyR1JxT0JoNGRIamRmbzlYb2NQbndZcTFhdGdrS2hRTU9HRFExMnlYUjNkMGRXVmhiMjc5K1AzcjE3UXlxVlFxVlM0ZFNwVTdoNjlTcHNiVzBOMW5XN2YvT0UreFVVRkJnZHk4ek14SjA3ZCtEdDdRMVhWMWZZMjlzTEd3WHMyYk1IQUJBUUVDQzBsOHZsbUQ5L1BscTBhR0Z5UkdaRlJRVisvZlZYYk5xMENScU5CdjcrL3BnM2J4N2MzZDBONmlzcUtzTGh3NGZ4NnF1dlFpcVZvcWlvQ051M2J3Y0F2UFRTUzBoTFM4T3BVNmR3N3R3NXBLYW1DdE9yZlgxOTBhOWZQL1R1M1J2T3pzNUNuNldscFZpOGVERjBPaDFhdEdoaFZOZnc0Y1BSdEdsVHhNVEVJQ2twQ1VsSlNSZ3laQWcrL1BCRDgzOHhSUFRRR0t3UkVSRVJFVDNqcXFielpXZG5JemMzRjJxMUdpS1JDQjRlSG1qVnFoVmVlT0VGdUxtNTFla09qUFRrRlJRVTRNcVZLM0J5Y3NMczJiUGg1T1NFZ0lBQUxGNjhHTE5telVKS1NncFNVbElBVkU0dnRMVzFoVVFpTWZnQUtrYzEzdjlSRlFBQlFQdjI3VEZ2M2p5ek5laDBPcHc2ZFFyYnQyOUhhbW9xQUtCeDQ4YUlqbzQyQ0kyNmQrK09MVnUySURZMkZyR3hzVWI5VklWVFZUWnQybVFVZXFsVUtwTWoyZkx5OGhBVkZXVzJScmxjYm5SZG16WnRUTFk5ZE9nUTFxMWJoM3YzN2dsMVQ1bzBTUmhSVnVXVlYxNUJlbm82NXMrZmovbno1eHVjRTR2RmVQMzExNUdUazRPTkd6Y0NxQndkMnExYk40U0hoNk5ObXpZUWlVUjQ3NzMzVUZKU0lreFQvZXV2djZEVmFpRVdpekZzMkRDVDlYWHMyQkUvL2ZRVGZ2dnROeVFuSitQZGQ5ODErN3lKcUc0d1dDTWlJaUlpZXNaVVRlL016czVHVGs0T2xFb2xnTW8zN3cwYU5JQzN0emM4UFQyTjF0U2laNHUzdHpkNjllcUZUcDA2Q1ZNUEFhQlpzMmI0OGNjZmNmTGtTWncrZlJwMzc5NUZZV0doTUFLdHZMd2NhclVhT3AwT1FPVzBSckZZRExGWUxJUnZZckVZRW9rRWI3NzVaclUxWkdkbkl5WW1SbGl2TER3OEhCTW1USUM5dmIxQnUzZmZmUmR5dVJ3SkNRbkNLRXFSU0FTNVhJNlhYMzRaZ3dZTnF2SDVpa1FpT0RvNkdoMXYyTEFobkp5Y1VGWldKa3h6QmdCSFIwY0VCZ1ppOU9qUmtNdmxOZllQVkk1RUt5d3NoRnd1eDVneFk5Q3JWeStUN1lZUEh3NEhCd2NrSmlZS0laeXRyUzE4ZlgzeDVwdHZDc0hkaHg5K2lJQ0FBTFJ1M2Rwb3FtbUxGaTN3KysrL0N6dUZ5bVF5QkFVRklTSWlBcTFhdFRKYm81MmRIWVlNR1lJaFE0Wlk5SnlJNk9HSTlQZi91b0hvS2JSdzRVSjA3dHdaWGJwMGVhVDNPWExrQ0hyMjdQbEk3MEgwUE9Gcmlvam84U291THNidDI3ZVJuWjJOZS9mdVFhL1h3OGJHQmkrODhBSzh2YjNoNWVWbE1uU2dwMWRkL0YrcVVxbXMzbUNpNnExaWJkZm8rdkxMTDZGVUtyRjA2VklBbGV1MEhUaHdBS05HalVKd2NMQlZ0VlNwMnQzVTJvME1OQm9OMUdvMUFCaUZlNVk2ZCs0Y21qZHZiclRPMmFPaTErdWgxK3VmeUlqU3gvM3ozT042NzBkVUc2SWEvaEhraURVaUlpSWlvcjhwaFVLQjI3ZHY0L2J0MjhLb0ZnOFBEN1JvMFFMZTN0NXdkM2Zud3VYUHVZZlp0ZFhhNzUzbzZHaUR4LzM3OTBmLy92M3I1SHZ4WVhjR2xVcWxOZTVDV3BPT0hUcysxUFcxSlJLSitEb21lb294V0NONkJDb3FLbUJyYS90WS9nTk1UMCtIbjUvZlEvK0FVSmR1M2JxRlJvMGFQWksrbHkxYmhyS3lNa3laTXVXUjlQOTNrNVdWaGZyMTYxdmNYcVBSNEt1dnZnSUF6SjQ5K3hGVlJVUkVqMUpoWWFFUXBoVVhGME1rRXNIVDB4UHQyN2RIL2ZyMWhmV1lpSjRXRElXSTZGbjI5THdUZjRhdFdiTUdUWm8wUVk4ZVBTeSs1c0Z0bWV0Q2RuWTJSQ0tSd2ZvS1ZQZmk0dUt3WXNVS0RCczJEUDM3OXpmWnBtcnRpdnMvU2twS1VGUlVKSHdVRmhZS24wZEZSY0hGeGNXb253MGJObUR6NXMzNDhNTVA4YzQ3N3p6cXAyYmc0TUdEdUhqeElqNzQ0QU5oZTNLOVhvOUpreWJoOHVYTCtPR0hIOUN3WWNOYTkzdnMyREVVRkJUZzdiZmZObnRlb1ZDWURkWVNFeE9SbXBxSzk5NTdyOWIzL3J2WnRHa1Rmdjc1WjB5Y09GSFlxcjRtT3AwT2lZbUpqN2d5SWlLcWF3VUZCVUtZcGxRcWhaL3BtalZyQmw5ZlgrN2VTVVQwR09UazVLQ2lvZ0lOR2pTd3FIMUtTZ291WGJxRWdRTUhjazNMWjloekdhejk5dHR2ZGRLUFNDU3FjYkZPQU5pMmJSdkN3OE10RHRiUzB0THc5ZGRmWThLRUNXamZ2ajBBb0t5c0RBcUZBaXFWU2doaVNrdExVVkpTZ3VMaVloUVhGNk9vcUFnRkJRVm8xNjZkMGE0MlNxVVNZOGFNUVZCUUVPYk1tU01jdjM3OU9tN2R1bFZqVFkwYU5UTFlncHJNYzNWMVJYNStQdGF1WFl0T25Ub0oyNEpuWjJmam80OCtRbmw1T1RRYWpjWDl5V1F5WkdSa0lDZ295T2hjczJiTm9OZnJzWG56WnZUcTFRdXVycTRHNXkwTlc2cUl4V0ljUEhpd3huYjUrZm40L3Z2dm9WUXEwYXhaTStGMUlCS0pFQmdZaUV1WExtSFRwazJJakl5czFmMUxTa3F3Wk1rU0tKVktwS2FtWXRLa1NiVjZvN0I3OTI0c1g3NGNPcDBPZm41K0NBOFBOemdmR3h1TCtQajRXdFZremkrLy9HTHkrT1hMbHpGeDRzUTZ1WWM1UC8vOE16dzlQU0VTaWFCV3F4RVRFNFBNekV4ODhNRUgvSTB3RWRFenBMQ3dFQmtaR2JoOSt6WktTMHNoRm92aDdlMk5saTFid3NmSDU2R20rQkVSUGEyZXhETHdwYVdsd2lZVEQvTHo4eE4reGw2OWVqVVNFaEt3WmNzV2t3TWZIblRod2dWczJMQUJiNzc1Sm9PMVo5aHpHYXd0Vzdhc1R2b1JpOFVXQld0QVpiSjk3Tml4YXR1MGJOa1NYbDVlYU5DZ0FlenM3QkFURTRNMWE5YkF5Y2tKcDA2ZFFreE1ESURLOE1MVzFoYTJ0cllvTGk1R1FFQUFuSjJkNGVMaUFybGNiclRWTTFDNUExVC8vdjJ4WmNzV1hMcDBTUWhwNHVMaXNHM2J0aHJySHpKa0NJTTFDN1ZwMHdaaFlXRTRkdXdZWW1Oak1YZnVYQUNBbDVjWEFnSUNJQmFMWVdkbkJ6czdPOWpiMjhQT3pnNkhEaDJDUXFGQVpHUWtuSjJkRGY0K3ExdFVOU1FrQk0yYU5jUFZxMWV4Y2VOR2pCOC8zbVE3ZjMvL0d1dk96TXkwK0RrdVc3WU1TcVVTTFZxMHdCdHZ2R0Z3YnZEZ3dmanR0OTl3L1BoeHZQbm1teVlEUVhNY0hSMFJFeE9EbVRObjR0aXhZL2pQZi82RE9YUG13TVBEbzlyck5Cb05WcTllalowN2R3SUFoZzRkaWxkZmZkV29uVktwUkVGQmdjWDFXRU1tazFuMDlYNFlWZE4rUjR3WUFWZFhWOFRHeG1MTGxpM0l6YzNGNU1tVG42cHB3VVJFVkRzcWxRcVptWm00ZGVzV0Nnb0tJSkZJNE9Qamc5YXRXOFBIeDRmL3hoUFJNODNHeGtaWUwvSnhTa3hNeExmZmZtdnkzTTZkTytIazVJVFUxRlNjUEhrUzNicDFFMllXM2MvSnlRbHVibTRtKzdqL2w5KzFHZnpRcjE4L1RKZ3d3ZUwyOUdROGwvOHpIejU4Mk9UeHdZTUhvMSsvZmdaVHlQYnUzWXZZMkZnY09IQUFFb25FNm50ZXZud1pseTlmcnJiTjFLbFQ0ZVhsQmFsVWlzbVRKK09UVHo3QnlwVXJNV1hLRklTRmhTRTRPQmd5bVF3eW1Rd2lrUWlabVprWU9YSWtWcXhZWVZFTlE0WU13Ymx6NXd5Mm1LNWk3bXNDMUg3VUV3R2pSNC9HcVZPbjhNY2ZmK0RFaVJQbzNyMDdSQ0tSRUk0K0tERXhFUXFGb2xiVGhhc01IVG9VOCtiTk03dVFxMWdzeHJwMTYycnN4OUsvNTBPSER1SGt5Wk9RU3FYNC9QUFBqVVpJT1RzN1krREFnZGk0Y1NNV0xGaUE3Ny8vdmxZN0xnVUVCR0RwMHFXSWpJekV6WnMzTVg3OGVDeGF0QWplM3Q0bTIrZm41MlBXckZsSVNVbUJ2YjA5SmsyYWhORFFVSk50SXlNampVYlJ2ZlBPT3lnb0tNREtsU3ZScEVtVGFtdjc3cnZ2c0cvZlBnUUdCbFpidnlWZjc3cnkrdXV2dzk3ZUh2UG16Y1BSbzBjUkdCaUlmdjM2UGJiN0V4SFJ3OVByOWNqTnpVVjZlanB1Mzc0Tm5VNEhEdzhQZE9qUUFmNysvaHpsUUVUUERWOWZYK1RtNWo2eCsxZUZhRURsRWpSVlladE9wOE95WmN1ZzErdHg4dVJKbkR4NTB1amF0OTU2QytQR2pZTkdvOEhkdTNmaDcrOFBuVTRIQU1LT3J2bjUrWGovL2ZkTjNudjkrdlZvMXF3Wk9uZnVMQnpqNEphL2grY3lXRE9udWkyTUgzWnI0OURRVUh6MjJXZlZ0cmwvb2RtQWdBQ01HREVDSGg0ZVNFOVB4K2pSbzgxZVp5NFFPWHo0TU83Y3VZUHo1ODhMeC9yMjdTdXN6MkhxelhkQ1FnSlNVMVBOdnRqSk1wNmVudWpidHkvMjdObURqSXdNRkJRVVlOS2tTV2JiMzcxN0Z3QXdjdVRJYXZzMUZkaDA3ZG9WR3pac2dMdTcrOE1WYllIcjE2OGpOallXQUJBUkVZRVhYM3pSWkx1aFE0Y2lQajRlYVdscFdMQmdBYUtpb21vMVJkSER3d01MRnk1RVpHUWtiR3hzaERYY1RCR0x4U2dxS2tLREJnMHdjK1pNaTljN3FGSlJVUUdnNWgyemNuSnloR215VDl2NmJhKysraXFrVWlrdVhMZ2dUQU1mUDM0OFVsTlRxNzJ1dWpDMXVyQ2RpSWpxUm1scEtkTFQwM0hyMWkyVWxwWkNKcE1oSUNBQUw3NzRva1ZUaklpSW5qVnQyclRCN3QyN2NlM2FOVFJ0MnZSSmx5UFl1blVycmw2OWlvQ0FBQ3hmdnR6Z3ZjMjJiZHV3WnMwYUlSRGJ1blVyOXV6WmcyM2J0Z25UV3NWaU1USXpNekZxMUNqTW1UTUhMNy84c3RFOTFxOWZMK1FBOVBmeTNBWnJlL2Z1TlRwV1hsNk9HemR1R0p5N2VQRWlSQ0lSOXUzYlo5UytOcU5DcEZLcGtIeGJxdXJOdTBhak1RaFVpb3VMRVJzYmkvVDBkT2gwT3RqWjJlR2pqejR5T2VYdTZ0V3JRaEJpU2YxSlNVbllzMmNQZzdVNk1IejRjUFR0MnhlTkd6ZEdYbDZlUlZNdExXbVRtcHBxZHVSYmxlcEdURVZHUnVMczJiUFlzbVZMdFlIVmc0cUtpdkRWVjE5QnBWSWhPRGdZdzRjUE45dlcxdFlXVVZGUitQampqM0hpeEFtc1dyVUsvKy8vL1QrTDd3VlVUZ3VOam82R1RxZXJkdHFMcTZzckZpNWNDQWNIQjZ0MlFTc3ZMd2VBR3FmV2JONjhHUnFOQmtGQlFXamJ0bTJOL1g3NTVaZFFLcFZZdW5TcGNLdzJvejlkWEZ5d1k4Y09BSlZyejAyZE9oWGUzdDVtMTYzcjNyMDd1bmZ2TGp6Mjl2WkdTVW1KVVR1OVhvL2J0MjhEc0d5S01CRVIxUzJ0Vm91c3JDeWtwNmNqSnljSElwRUlQajQrYU5ldUhieTl2Ui82bDdsRVJIOW5BUUVCYU5hc0dZNGNPUUpYVjFlODhNSUxUN29rSkNjbjQ2ZWZma0pZV0JoT256Nk5EUnMyQ08rWFQ1dzRnYlZyMXlJOFBCd2RPblFBQURSdDJoVDUrZm5JeWNrUlpvdEpKQktjTzNjT3RyYTIxYzUrb2IrbjV6WllNeGMyblQ1OUdxZFBuN2FvL1lQQmxLbXdya3BXVnBiWjh3MGJOcXgySFNxcFZDcThBVDU1OGlSV3Jsd0pWMWRYekp3NUV6Tm56a1JVVkJUbXo1K1BuajE3SWlJaXdpREFDd3NMUTFoWW1QQllyVlpqN05peFpnTVZuVTdIeGMvcmlMdTd1ekNLek5QVDAyZ0VVRjVlSHRhdVhZdjQrSGlJUkNLVWxaWEIxZFVWelpzM3g1Z3hZOHlHSGlxVkNsbFpXVWJIOVhwOXJSYjZyTTBQN2dxRkFsOTg4UVZ5YzNQaDVlV0ZxVk9uMXZoOTR1L3Zqd2tUSm1EZXZIbllzV01IMUdvMXhvMGJaL0s2RlN0V0NPdWpXY3JTa0NvZ0lNRHNkT21LaWdwaGVIWmlZaUlHREJoZ3N0M2R1M2R4Nk5BaEFKYVBWcnQyN1JvVUNvWFJjWWxFQWw5ZlgrRnhabWFtMGJFN2QrNFlYS1BSYUpDYW1tb1FsSldVbEdESGpoMFlNbVNJeVEwZXpBVndLcFZLR05YMk9LZXNFaEU5NzZwK2dYdno1azJvVkNvNE96dWpkZXZXYU5pd29WVy9HQ0lpZWxhRmg0ZGp4NDRkMkx4NU16cDI3SWpHalJ2RDA5UHpzV3pZWXVyOVFHRmhJVnEzYm8wdnZ2Z0N2L3p5QzM3ODhVZklaREs0dUxoZzZkS2w4UFB6dzZlZmZpcTBiOWFzR1lES1FTNWFyUllpa1FoaXNSaUppWWtJRGc2dTFUSTU5UGZ3M0FackFEQnExQ2dNSFRvVXdQKzkyZno4ODgvUnAwOGZvYzJHRFJ0dzhPQkIvUHp6ejhLeDdkdTNZL1hxMVViOW1RdnJnTXBSUnVhbVpmWHIxMDhJMXRMUzBuRGp4ZzNoWEZCUUVEdzlQWEhtekJuODhzc3Z5TS9QUjBSRUJQcjA2U09NT3VuVXFSTldyMTZOVmF0V0lTSWlBajE2OUVCb2FDZ0NBd09OMXVSWXYzNDlzckt5RUJVVlpiSVdyVmI3VUd2SlVjM1MwdEt3WThjTy9QNzc3M0J6YzhPaVJZc1FIUjJOek14TUxGMjZGRkZSVVJnMWFoUTZkdXlJM3IxNzQrV1hYemI0eDdkMTY5WW1kKzZjUFhzMjR1TGkwTFZyMTJydmYvOXZUU3hSWEZ5TUw3NzRBbWxwYVhCeWNzS3NXYlBnN094czBiVTllL1pFWVdFaFZxMWFoZDI3ZHlNckt3dlRwazB6bXQ3aTV1Wlc0K2lwbkp3Y3FGUXE0YkdsbzYzTXJjMEd3Q0Q0MnIxN04vcjM3Mjh5K051MGFSTzBXaTFhdDI2Tk5tM2FXSFJmYytyVnEyY1FhTDMyMm10d2MzTXpPQllSRVlHeXNySnErMW13WUFGT25UcUZreWRQSWlvcUNnMGJObnlvdW9pSTZORW9MQ3pFOWV2WDhaLy8vQWQ2dlI1K2ZuNElDQWlvY1dNZUlxTG5sYjI5UFlZUEg0N0V4RVFrSkNUZzdObXpGbC9idVhObmRPblN4ZXA3TDF1MkRQLys5Ny94d3c4L0NEK2YrL241NGZYWFg0ZElKTUtRSVVOdzl1eFo0Wnk3dXp0bXo1NXRzSUdnWEM2SGg0Y0hVbE5Ub2RGb0lKRklvRkFva0p5Y2pHblRwbGxkR3oyOW51dGc3WDVWT3dXNnVyb2FIRmNvRkpETDVSYjMwNmRQSDN6KytlY1d0Mzl3MU0yWk0yZXdmdjE2NGZHVUtWT1FsSlNFL1B4ODlPL2ZINkdob1NhbnJMbTd1K1BMTDc4VVJzWXRXclFJNDhlUFIzQndzTkFtUGo0ZTI3ZHZ4OENCQTlHNGNXT1Q5YWhVcWpwZElEY3pNN05XdTAyYWMrYk1HYVNrcE5SQlJlYVZsWlZCSkJJaFBEemNxdXVWU3FYQmJ5cUF5cDFoWW1OamNmUG1UU1FsSmVINDhlTklTMHNEVVBtYm1ISGp4aG1NTVBUMjlzYnk1Y3Z4MDA4L1ljZU9IVWhLU29KVUtrVmdZQ0NhTld1R2xpMWJtdnlQSWlFaEFYRnhjWkRMNVRXdTVWY1ZyRm15cTlpZE8zY3djK1pNcEtlbnc5N2VIdEhSMFdhL2Q4d1pOR2dRWkRJWmxpNWRpai8rK0FPalI0L0d1SEhqOE1vcnJ3aHRoZzBiaG1IRGhwbThYcWxVNHZ2dnYwZG1aaWI2OU9tRGt5ZFBRcWxVWXNTSUVWQ3BWT2pldlRzY0hSMXJWVk9WKzRPMTI3ZHY0L3o1ODhJUTd2c2RPWElFUU9YVThBZGZzK3ZXclhzaVV5cEhqeDZOek14TXBLZW5ZOXk0Y1pnOGViTFpUUnVJaU9qeDB1djF5TTdPeHJWcjE1Q2Jtd3NiR3hzRUJBU2dTWk1tSm5kdkp5SWlRMkt4R0owN2QwYmJ0bTF4NjlZdEZCVVZXVFE3eDlxZnkxdTNibzF2dnZrR1RabzBxWGJaRklsRWd1N2R1d3Z2VGJ0MTYyWnl1dXFMTDc2SWE5ZXV3ZC9mSDNaMmRvaVBqNGV0clMwNmRlcGtWWDMwZEdPdzlsKzNidDBDQUhoNWVSa2N6OHpNaEkrUHoyT3JZOWl3WVJnOGVEQnljbkl3Y3VSSVNDUVNSRVpHQ2lQcTVzNmRhM1JOMVJ0OWtVaUVYYnQyWWV6WXNSZzdkcXhCbTh1WEx5TTZPaHA2dlI1OSt2U0JYcTgzT1RLbm9xTEM1TFF5YTJWbVp1TE1tVE4xMHBlcGFYVjFMUzB0emVwZ1RhdlZHb1dJTGk0dXlNek14TVNKRTRXMXZKbzJiWW94WThhWUhma2trOGt3ZXZSbzlPblRCMXUzYnNYUm8wZVJuSnlNNU9Sa2pCdzUwaWhZeTh2THc0SUZDeUFTaVRCNThtU2pjUGhCYXJWYXVFOTFrcEtTOE8yMzMwS3BWTUxPemc3ZmZQTU5tamR2WHUwMTVyenh4aHR3Y0hEQTRzV0xoVjA4MjdScGc0OC8vdGhzVUtkV3EvR3ZmLzBMbXpkdmhrS2h3Q2VmZklMKy9mc2pQajRlQUxCbnp4NmtwS1JnNmRLbENBa0pRYytlUFJFY0hHeFJZRmdsUHo4ZlFPV2FjQ3FWQ3R1MmJUTVpyRDBZcnV0ME9tRjc3U2UxRm82dnJ5K1dMRm1DYjc3NU9QV1lFUUFBSUFCSlJFRlVCdWZPbmNQczJiT1JsNWVIUVlNR1BaRjZ6TW5MeTBOZVhoNUVJcEV3REw3cTh3Yy9MRDBubFVvaGtVZ2dsVXFGejdrbUVSRTlEYlJhTFRJeU1uRHQyalVVRnhmRDBkRVI3ZHExdzRzdnZsaXIvNStJaUtpU3ZiMDlXclpzK2Nqdm85Rm9rSk9UVSsyc25yUzBOS3hldlJwLy9QRUhRa0pDNE9ucGlUMTc5aUF4TVJGdnZmVVdYbjMxVldFMDhqdnZ2QU03T3p2czNyMGI5dmIyNk5TcEU5emMzT3IwdlRZOVBmZy8vSDhsSlNVQkFMNzc3anQ4OWRWWGNIZDNoMXF0eHA5Ly9vbWdvQ0RvZExySDhzWk5MQmJEMXRiV2FQNjRqWTJOTU54MDNMaHg2TmV2SDNyMzdpMmNYN2x5SmJLenMwMytGdlRTcFV1SWlvb1NkaitNaW9wQ3UzYnRUSTVzdW5mdm5zWFQvQ3pScFV1WGh4cUtDd0FMRnk1ODZDRzlsamh5NUFoNjl1eHA5ZlV1TGk0RzY0UlZ6Yzl2MEtBQnhvNGRpN2k0T0F3YU5BakJ3Y0ZHb2FhcHRhNzgvUHd3ZWZKa2pCbzFDc2VQSDhmNTgrY3hjT0JBZ3pZVkZSWC9uNzA3ajZ1cXpoOC8vcm9iSUNDYklJSXNncUNDdTZhaUZtcmtrbG5PVkk3VDFHUnF5OWd5bFMyMmlJNVphWXVaL2RKeXNzbVpiNWJXT0dacHBXYnVpa3RLSW9hQUFySWppK3h3Ris3dkQ0WXpYcm5BUmRHcjhuNCtIank4OTV6UE9lZDlFUFRlOTMxLzNoOFdMRmhBYVdrcDk5OS9QMUZSVVMzR3FkZnJsWVJFY3padDJrUkZSUVUrUGo0c1hMaVE3dDI3dDNqdTVzVEV4QkFSRWNGYmI3M0Z5Wk1ueWMzTnRicmlXV2xwS1Z1M2JtWERoZzJjTzNlTzBOQlFYbi85OVVhckFyMy8vdnRrWkdTd1pjc1d0bTNieHA0OWUzQjNkMmYwNk5HTUd6Zk9wbFdFOHZQekFSZ3dZQUFsSlNVY08zYU1RNGNPV1ZSNkFuejExVmNXenh1VzNnNEtDckxvaldhTHdzTENScXUvbHBTVVdHd3JMQ3kwcVFyUDJkbVpOOTU0ZzJYTGxuSGd3SUVXcHdIYlEwRkJBU2RQbnJ6aTEybEl1RmxMdWwzOHVPRlBuVTZuL0h2YjhPWG82Q2h2Zm9VUXJYWngvelJ2YjIvNjl1Mkx2NysvOUs0VlFvanJRRnBhR2g5KytDR1RKMDlXdHAwN2R3NkE5UFIwdnZubUd3NGRPb1MvdnovejVzMVRadDlNbkRpUmYvN3puM3p5eVNkODhza25SRWRITTNmdVhBWU5HZ1RBWjU5OWhvZUhCMTVlWGphOVZ4UFhKM24zUUgxeVl1Zk9uUXdlUEpqYzNGeWVlT0lKWG52dE5YSnpjNm1wcWVIbzBhUE1temVQMk5qWUZqUE1lWGw1N042OXU4MWpWS2xVQkFZR1VseGNURlZWRmIxNjliSW9UYzNKeVNFZ0lFQ3BtUEwxOWNYQndZR0VoQVRtekptRGs1TVQwZEhSN042OW02ZWVlb3E1YytjcWJ5SWJtTTFtc3JPek1ScU5QUGZjY3l4WnNxVE43K05HcGxLcG1sejVkZEtrU1V5YU5JbDMzbm1ueWY1MjFuejIyV2NFQkFUdys5Ly92bEVqVGFQUnlHdXZ2Y2FwVTZjQW1EeDVNdW5wNlhUcjFxM1pjMVpYVjlzMHZmbVZWMTVoMmJKbFBQend3NnhaczRadnYvM1c1cml0YWZnUGFPblNwWHo5OWRjTUdUSkVXVVNqdkx5Y1E0Y09zVy9mUGc0Y09JRFJhTVRaMlprWk0yWXdaY3FVSmhNZHdjSEJQUHJvbzh5WU1ZTzllL2V5ZWZObU5tN2N5TWFORytuV3JSdmp4NDluN05peFRkNXZ3eUlCZm41K2pCMDdsamZlZUlOVnExWXhaTWlRWnQ4SS9mdmYvd2JnN3J2dmJ2VWJKbXVWamRhMjJVcXRWdlBzczg4eWJkbzBaYkdNaXhOM0Y3cXdoTDY1Y1ZDL3NtbDRlUGdseGRXZ2QrL2VSRVpHS290cm1NMW02dXJxTEo2M2RwL1JhTVJvTkdJeW1Teit0UGJZWURCUVhWM2RhR3h6THZ5QTQ4S0VXMVBibkp5YzVOTkhJZHFwMnRwYVRwMDZSV3BxS25WMWRRUUdCdEtqUnc4OFBUM3RIWm9RUW9qTDlLYy8vUW1BV2JObVVWSlN3b3N2dnNpdHQ5NXFVZFVXRmhiR3dvVUx5YzdPWnN1V0xZMW00MlJtWnRLclZ5KzJiTm5DK1BIanIycjg0dXFSeEJyMWI1TEx5c3FZTm0wYXZyNitQUC84OHh3NWNvUTllL1lRRWhMQ1k0ODl4dno1ODNucHBaZDQ0NDAzbWozWHNXUEhPSGJzMkJXTGRkZXVYYWhVS290VlJDc3JLOG5KeVNFN081dURCdzhDc0dyVktvS0RnM0Z4Y2NIRnhZWEZpeGNURnhmSDd0MjdHVEprQ0RObXpDQXBLY21pc1h0YVdocGxaV1ZvTkJxT0h6OSt4ZTZoUGZQeThsSVNvams1T1poTXBrWno5MDBtRXprNU9majQrQkFRRUdEMVBFYWprVVdMRmxrMDhuenV1ZWNvS2lwaTNyeDVWcWN6TmlndUxyYXAwYjJqb3lNdnZ2Z2lVRitOZC9FMDZmUG56MU5iVzR1Ym0xdXpLOXNVRlJWaE5CcVZ4SU5hcldicTFLbksvdExTVXFaUG4wNTVlVGtBTGk0dVRKMDZsWHZ2dmRkcW90SmFkWjlXcTJYMDZOR01IajJhOVBSMC92T2YvL0R6enoremN1VktQdjMwVXo3NDRBT3JDYUwwOUhTZ3Zxb3dPanFhTDcvOGtqTm56ckJod3didXZ2dHVxL2V6ZS9kdWtwT1Q4Zkh4dWFRS1IxOWZYejcvL0hQbCtkaXhZL0gyOXViTEw3OVV0dG15ZU1IRkdwSnFnTTFKdXBiR05WUzVYcTZHS1p6WGtvYWttMTZ2UjYvWFUxdGJxenkrK0t1eXNwS1NraEwwZXIzU28vQmlhcldhRGgwNjRPVGtSSWNPSFpyOGtzVmhoTGd4NlBWNmtwT1RTVWxKd1dReUVSSVNRa1JFaFBSUEUwS0lHMGhEWVlHVGt4UCsvdjdFeHNieTl0dHZOem4rNDQ4L3RwamxVMWhZU0ZGUkVlWGw1Yno3N3JzWURBWW1UWnAweGVNV1YxKzdUNndsSnllelpzMGFicm5sRmlJaUlnQll1blFwMjdkdkp5VWxoZGpZV0FZUEhzeUNCUXVJalkzbDVaZGZialpwRVJNVHc2eFpzMnkrZm12NklaV1hsN04yN1ZxaW9xSXMrbWk1dUxpd2RldFc0SDlUMUJyMmg0YUdzbUxGQ254OGZJaUxpMU9PbVRwMUttYXptWjA3ZHpKNjlHZ0F0bTNiQnRSUGkvdmxsMStVc2FOSGo3N3NhWUNpM3N5Wk01azVjeVpHbzVHNzdyb0xGeGVYUm9taVgzLzlsZWVmZjE0cEg3NVlWVlVWQ3hZczRPalJvL2o3KzFOU1VrSjFkVFdQUHZvb0N4WXNZTzdjdWJ6NDRvdU1HVE9tMGJGbFpXVlVWVldoMSt0WnUzYXRzaXB1UzZaTm04YTBhZE1zdHMyZVBadUVoQVJtejU3ZDdCVEVSeDU1aFBUMGRKeWNuS3p1ZDNkMzU2bW5ubUxyMXEyTUhUdVdrU05ITmxuOVUxWldwaVRjTHB4MmU2RnUzYm94ZS9ac1pzNmN5ZnIxNjBsT1RyYWFWRE9ielVxMVgvZnUzVkdyMVR6eHhCTTg5OXh6ckZxMWlnRURCalQ2eEttNnVwcVBQLzRZZ09uVHAxOHpWVXI1K2ZsVVZGUW92NmNOdjhzWGUrdXR0L2pwcDUvdzgvUGprMDgrdVdiaXR3ZU5Sb05HbzJueTU3SXBKcFBKSXVsV1cxdExUVTBOMWRYVnlsZHBhU2w1ZVhsV0srTWNIQnlVSkZ0REVzN1oyUmxYVjFkY1hWM3AwS0hETlplRUZFTDhqOEZnSURrNW1lVGtaRXdtRThIQndVUkdSbDd5SWpwQ3RFU2owV0F5bWVTREdXRVg3ZjFuejFyeHdJd1pNeHF0NnB5UmtkR29kUXpBa1NOSEFIam9vWWZZdUhFakgzLzhNZjM3OTdmTHdtZml5bXJYaWJXc3JDeis4NS8vNE9ycWFyR2E0OW16Wi9ua2swOFlNbVFJMGRIUkFBd2VQSmlYWDM2WnI3NzZ5dXFiSmJQWnpJb1ZLd2dLQ3NMUjBaSHE2bXBTVTFPVnlqS3oyVXg4ZkR3ZE9uU3dhQUQvOXR0dlcxU05OYVd5c3BKNTgrWlJYbDdPd3c4L2JIRmRrOG1FVnF1bHJxNk9vMGVQNHVqb2FORzd5c2ZIeCtvNVZTb1ZZOGFNWWN5WU1SUVZGZkg5OTk4VEVoSkNaR1NrUldMdDFWZGZwYlMwbE5qWVdCWXVYTmhpcktKbGFXbHBHQXdHcTRzQk5GU2hiZG15aFMxYnRnRDExV09iTm0wQzRMZmZmdVBvMGFPNHU3dXphTkVpbm5ycUthcXJxNG1LaWxLcUtoY3RXbVMxZjFsRHI2dlRwMDl6K3ZScG14TnIxalQwSEdqcTU2dEJROVZUYzBtY2hwL0RsalJVV0xVMDNSWHFFM2JOVFhVOGRlb1VaV1ZsT0RnNEtJbTNmdjM2TVhic1dMWnQyOGFiYjc3Sjh1WExMZUpldW5RcDU4NmRJeUlpNHJMNjhiVzF6WnMzOCtXWFh6SnAwaVNlZnZwcHEyTisrKzAzdG0vZkRzQmYvL3JYZHAxVXV4d2FqVVpKakxYRWFEUmFKTnd1L0txcHFhR3NySXpxNm1xTDZibHF0Um9YRnhkY1hWMlZQeHUrWEZ4Y1pKRUdJZXpFWURDUW1wcktxVk9uTUJnTUJBVUZFUmtaMmFaOWFZV3dwa09IRGxSVVZOalV4a09JdGxaUlVTR1Z1QmU1K2VhYkd5WEdqaDQ5YWpXeHRuMzdkdHpjM0lpSWlDQXdNSkNqUjQreWVQRmlsaTFiSmoxOWJ6RHQrbS9UeTh1TGlJZ0kvdlNuUHlrVlhyVzF0YnoxMWx0NGVYa3AwK0FhM0hMTExkeDg4ODFLZjZVTGJkNjhtZVhMbC9QT08rL1FwMDhmUHZ2c00zNzQ0UWZXclZ1SHM3TXpKcE9KUllzVzBiVnJWNVl1WFFyVVQ4bDc1WlZYR0RGaUJMR3hzUmJuYTVqU21aV1ZoZEZvNUpsbm5pRWpJNE9YWDM2Wm9LQWdaVnhsWlNWMzMzMDNhclZhNlVFMGNlTEVWbFU4MU5YVnNXVEpFcXFxcXBneFl3Ykp5Y21OeHBTVmxWbFV2SW5MMDFCdFphMHF6Y1hGaFhIanhpblB0MjdkYWxHaDJMOS9mM3g4ZkhqOTlkY2JOYzRmTldvVVpXVmxuRGx6eHVxNWp4dzVnazZuVS9wVVhhcUtpZ3J5OC9OUnFWUVdQNC9XTkNUV21xc01ldWFaWjVRbHEyMXg0c1FKWlRWY1cxaXI0TnF4WXdkUW4weTdjTEdRSjU5OGtzVEVSREl5TXBnL2Z6NExGeTVFcDlPeGZ2MTZkdXpZZ1pPVEUzUG16TG1tcW9yMjd0MEwwT1FVWDdQWnpQTGx5ekdiemR4MjIyM2NkTk5ORnZ0KysrMjNxN0xhVW51ajFXcnAyTEZqczIrOHpXWXpOVFUxVkZSVVVGRlJRV1ZscGZLNHNMQlFXY1czd1lYVmJRMkpOemMzTnpwMjdIaE4vVXdLY2FNd0dvMUtRazJ2MXhNUUVFRHYzcjJ0Zm5nbHhKWGc0K05EVGs2T0pOYUVYZVRrNUNnOWtVWHJuRGx6aHZqNGVDWlBub3hXcThYRHc0TkhIbm1FOTk1N2ozLzk2MTh0OWpvVzE1ZDJuVmh6ZG5abXdZSUZGdHNjSFIxWnZIZ3haclBaSXBuUlFLVlNVVmRYWjdIdC9QbnpmUHJwcC9qNyt5dlRTVWVOR3NXR0RSdjQrZWVmbVRScEVscXRsanZ1dUlQUFAvK2M1T1JrZXZUb2daZVhGeE1uVHVUYmI3L2w2TkdqU2lKa3pabzFyRjY5bXE1ZHU3Sm16UnBjWEZ6NDR4Ly9pTE96TThPSEQ3ZTR0cXVySzg4Kyt5eDZ2UjYxV2sxQVFBQURCZ3l3K1h0Z05CcDU5OTEzT1h6NE1CTW5UaVFxS29xVWxCU2cvZzFmd3h1MWdvSUNtODhwbW5mOCtIRzJiOStPVnF1MTJzQ3lvVWttMUNld3RtN2RhdEVFV2F2VnNtTEZDcXMvbndCMzNubW44bmpZc0dGS2hVdE5UUTNidDI5bndJQUJKQ1FrTkVxc1hUaTJKY2VPSGNOc05oTVNFdExpVkxxR1htSE5mZHJsNit0TFdWbFppOWR0NkVzSDliK3JuVHQzdGluZWl4a01CbmJ1M0FuUXFGTE8yZG1aMk5oWW5uMzJXWDc1NVJkZWYvMTFoZzBieHNxVks0SDZ4RnZYcmwwdjZicFFQMjN6NHFSZ1lXRmhvMjIydm1uTHpNd2tNek1UbFVxbFZOaGViUDM2OVp3NmRRb3ZMeStlZU9JSlpYdkRRaVduVHAxaTZkS2x5cjlmNHVwUnFWUktCWnkxNmsrOVhtODE2WmFUazBOTlRZMHlUcTFXNCtibWhydTd1OFdYTFpWMVFnanJ6cDQ5eS9Iang2bXVyc2JmMzUvZXZYczMrWCt2RUZkS2NIQXdjWEZ4bEpTVXlLSVk0cW9xS1NtaHFLaW8wZnZQRzExYVdwcnlmbmpod29XY09YT0djZVBHRVJJUzBxcnpyRnExQ28xR1k5RzNlY0tFQ2V6YXRjdHFIK25TMGxJQSthRDBPdFd1RTJ0TnViaGhmSEp5TWpVMU5UZzVPV0V3R05pN2Q2OUZrdUNERHo2Z29xS0MrZlBuSzNQUUl5TWo2ZFNwRXp0MzdsUWFGRTZZTUlFMWE5YXdlZk5tZXZUb0FjQ0REejdJVHovOXhFY2ZmY1RmLy81MzFxOWZ6K3JWcXhrNWNpUno1ODdsd3c4L1pPWEtsWFRwMG9WaHc0YVJuWjJOZzRNRGFyVWFyVmFMVnF0VmVnVTE5UDFJVEV4RXI5Y1RIQnhNVEV4TWsvZVpscGJHZSsrOVIxSlNFaU5IanVTcHA1NENVRjQwZnZIRkYvVHAwd2U5WHMrNmRldWtYTFVObkR4NWt0allXT3JxNnBneVpVcUwweWdQSHo0TTFLOWFlU0ZiWDlpLy92cnJ5dU9OR3pkU1VWRkJURXdNQ1FrSlRZN2R2WHMzQm9PQm0yKyt1Y25wZ2ovOTlCTkFpMHRHMTlYVktZbTE1dnJQdlB6eXk4M2ZDSkNhbXNyamp6K09xNnNyYXJXYXFxb3FubnZ1T1hyMzd0M2lzUmZidkhrenhjWEZPRHM3Yy9QTk56ZmFIeFlXeHQvKzlqZm16cDNML3YzNzJiOS9Qd0QzM1hmZlphL21vOUZvR2xVYVhxeGh0VkpiTkZTcjllN2QyMklCZ3d2UHRYcjFhcUIrZ1lzTC95UFhhclZFUmtaeTh1UkpGaTllek1jZmZ5eUptR3VNZzRNRFhsNWVWdjl1VFNZVEZSVVZsSmFXS2wrRmhZVmtaR1FvWTNRNlhhTmttN3U3T3pxZDdtcmVoaERYbFpLU0V1TGo0eWtzTE1UTHk0dmh3NGMzNnFjanhOWFM4SC8xaVJNbjZOT25qeVRYeEZWUlVsTENpUk1uNk4yN2Q3dm9zUllYRjhmNzc3OFB3S09QUGdyVUo3aFNVMU1KQ1FtaFY2OWV5aXljQXdjT05KcmgxYkFnV29PZE8zZHkrUEJoN3J6elRvdlgvU3FWaWtXTEZxRlNxZmpoaHg4NGNPQUF6czdPYUxWYWtwS1NBRnA4bnlDdVRaSXBzY0dPSFRzYVRmOTg0SUVIQUlpUGoyZlBuajJNR3pmT29sSk1wVkl4ZE9oUTl1N2RTMjF0TFk2T2p2ajYrakp3NEVDTGZqcnU3dTdjZmZmZGZQNzU1eHc4ZUpDSWlBajY5dTNMcTYrK2lsYXI1WmxubmlFcUtvcE5temF4YTljdXlzcktHbFhNTmVYaTZhVVhXcjU4T1JzM2JrU3RWblAvL2ZjemJkbzBKVHQrNjYyM3NuMzdkdVhOT05SWEI4MmNPZE9tNjRyLzlSOHpHbzBZalVZMEdnMmZmdm9wWDMvOU5YVjFkZlRwMDZmUllnQlpXVm04OU5KTGRPalFBYTFXUzIxdExWbFpXUUNYL1VsUlRrNE8vL2QvLzBlblRwMFlOV3FVOGgrSE5TZE9uR0REaGcwOCsreXpUSnc0c2RIK2xKUVVEaHc0Z0VxbGFuRTZaa1ZGQmZDL3FweExwZGZyV2JKa0NXYXptU2xUcHVEdjc4OGJiN3pCL1BuemVldXR0MXExdUVaVlZaV3lBdWZreVpPYnJLVHIzYnMzRVJFUlNoSlNwOU0xdWFCRWEzaDdlMXRkMmZSQ2p6NzZxRVUxVW5QMjdOa0QxRTlWdjFqRDZyRzF0YlZNbmp5Wm9VT0hOaG96ZmZwMERoNDhTR1ptSmg5KytDRXZ2UENDVGRjVjlxZlJhSlJFMllVTUJnTmxaV1VXQ2JmTXpFeE9uejZ0akhGMmRzYmQzUjB2THk4NmRlcUVwNmVueFpSb0lkcWoydHBhRWhJU1NFdEx3OG5KaVNGRGhoQWNIQ3pWQThMdXZMeTg2TjI3TjRtSmlYVHExQWwvZjM5Y1hWM2JSY0pEWEQwTkg5amw1T1JRVkZUVTVJZTJONkt1WGJ2U3ZYdDNZbUppQ0E0T0ppUWtST21kM3FDaExkSW5uM3pTNHZrR0RoeklzR0hETEhxak4yajRQOFhKeVltREJ3OHE3KzBkSFIySmpvNldWVU92VSswMnNSWWJHMnR6T2VlVUtWTVlOV3FVTWdYTjI5c2JYMTlmb0g0RnpaZGVlc2xxNG1QNjlPazg5ZFJURnBVQml4Y3ZidlFDYmNxVUtZU0hoeXZWUDRzV0xiSTRKaW9xeXFJeXlHdzJZekFZTUJxTlNreHF0UnFOUm9OYXJWWWVYM3lkd01CQVJvd1lBZFQvc3VmbDVURjkrdlJHS3grNnVMancvdnZ2VTFsWlNXMXRyVExGU0pwbTI2YTB0SlE1YytZQTlVbWMxYXRYOC9EREQxTlJVVUZkWFIwREJnemdiMy83VzZPS2tZQ0FBQ29ySzhuUHp3ZnEvM0VOREF6a3pqdnZ0S214ZjFQS3lzcVlPM2N1dGJXMS9QV3ZmMjJ4OHZEOCtmT0E5VVVKS2lzcmVmMzExekdiell3ZVBickZGVzBhN3NYVjFmV1MzNWpVMU5UdzJtdXZrWnFhU21ob0tGT21URUduMDVHYW1zcTZkZXVZUFhzMnp6Ly92TlhFa2pVclY2NVVxdFdtVEpsaWRVeENRZ0x2dnZzdU9UazVxRlFxbkoyZHFheXM1SVVYWG1EOCtQRk1temF0eFdwRGE1WXVYV3BUOHVMdmYvKzdUZWZMenM1V1N0VXZycnd6bTgyOC8vNzdKQ1VsRVJvYXFuejZkakVIQndkbXo1N043Tm16MmJwMUt5TkdqR2gybFZkeDdkUHBkSFRxMUtsUmhVMU5UWTFGc3Eya3BJUzh2RHpsdzU2T0hUc3ExWEZlWGw1NGVIakl2L3VpWGFpcnF5TTFOWldUSjA5aU1wbm8xYXNYRVJFUlVxa3ZyaWxlWGw1RVJVV1JrWkZCVWxJU1ZWVlZ5dnNBSWRxQ1JxUEIyZGtaYjI5dm9xS2kydFcvZ1lHQmdienh4aHZOanZIMTlXWFNwRWs4K09DRGpTcEhNek16K2M5Ly9xTzBjbkYzZDdlWU9XU05yWXUzaWV0RCsvbHR1VWhUdllpc2FXb2FUb09tcGx0YUs5VzJsbHh3ZG5aV0VsN1EvT3FKRGVkd2NIQm9kWFZCZEhTMGN0OGpSb3l3dUtZMUxpNHVzbng4SzFWV1Z2TFNTeStSbVpsSjM3NTlLU29xNHF1dnZzTFYxWlZaczJZUkhCek1YWGZkMWVRbmpBMkxHclNWdkx3ODVzMmJSMlptSmtPSERsVXF6QnArRHEwdG9aMmJtd3ZRYUxYYWtwSVM1czZkUzA1T0RwNmVuano1NUpNdFhyOWhLdXZGMDZ0dGxaQ1F3TktsUzhuTXpNVFgxNWZYWG50TlNVZysvUEREcU5WcXZ2enlTMTU3N1RWR2poekp6Smt6bTAzMkhUcDBpTysvL3g2QVJ4NTVwRkZUK1p5Y0hENzk5Rk4yNzk0Tm9DeGkwcjE3ZDVZc1dVSmNYQnhidG14aCsvYnRqQjgvbmttVEpoRVdGbWJ6L2ZUcDA2ZTEzNEptTmF6eTJhTkhENHQrY3lVbEpTeGJ0b3g5Ky9iaDR1TEN2SG56TUJnTWxKYVdLbjI2U2t0TE9YLytQT2ZQbjZlMHRCUTNOemRLUzB0WnRtd1pmZnYybGNiY055QW5KeWVjbkp5VUQ0YWd2cXF4cEtTRTR1Smlpb3VMT1hmdW5ES1ZWSzFXNCtIaFFhZE9uWlQvQjYzMUJCSGllcGFYbDBkOGZEemw1ZVYwN2RxVmZ2MzZ5Yys1dUdacHRWcTZkKy9lcWtwOUlVVGJDQWtKNGVtbm43YTZMekF3c01sOW9uMW90NGsxSWRwYWJXMHRzYkd4cEthbTBxMWJOMTU3N1RWeWMzTjUrdW1uK2ZUVFQ0bUxpK04zdi9zZHhjWEZlSHQ3MjF6QlpUUWEwZXYxU3BXaUxYMWV6R1l6MjdadFkrWEtsWlNWbFJFY0hNeExMNzJrWE5QTHk0dnM3R3grK09FSEpreVlnRmFyUmEvWHMzZnZYazZkT29XRGc0TkZYN2REaHc2eGJOa3lDZ29LY0haMlp2NzgrY3Iwcy9MeWNzNmVQWXUzdHpjdUxpNDRPVG1oMStzNWVQQWdhOWV1QlZydXhYYngvUjQ4ZUpEdnZ2dU9YMzc1QmFoUFNMMzY2cXVOVmlXYU1XTUdZV0ZoU2hKcC8vNzlEQjA2bEZ0dnZaV2hRNGRhdkRuS3pNemt6VGZmQk9wWFZyM2pqanVVZlltSmlheGZ2NTY5ZS9jcWkzYmNjY2NkekpneFEwbStMVnk0a0gzNzl2SHBwNStTbVpuSjVzMmIyYng1TTkyNmRXUDQ4T0gwNjlldjBRcWpEVEZlcnFZK2tXNUlyRjFjclhia3lCSDI3ZHNIMUM4ZU1YMzZkSXNwNk0wcEtTbmh3dzgvNUpWWFhybU1pTVgxUXF2VjR1UGpZMUdCV1ZOVFEzRnhNVVZGUlJRWEYxczA4WFZ3Y0ZER2QrN2NHVGMzTjVrbUo2NUxOVFUxSER0MmpLeXNMTnpjM0lpT2pyWklPZ3NoaEJCQzJFb1NhMEswa1pLU0VrNmVQSW1ycXl1dnYvNDZycTZ1aEllSHMzVHBVbDU3N1RVU0V4TkpURXdFNmt1dEhSd2NsSVVuR3I2Z3ZqL1NoVjhYSmtRR0RSckVXMis5MVdRTWRYVjE3TjI3bDYrLy9scHBnQmthR3NxaVJZc3Nxck9pbzZQNThzc3ZXYlpzR2N1V0xXdDBubHR2dlJXdFZzdlJvMGRadjM0OWh3NGRBdXFuaC83dGIzOVRGdCtBK3VtdXp6enpUSk14K2Z2Nzg3dmYvYTdKL1ZWVlZadzRjWUswdERST25EakI4ZVBIcWFxcUF1ckxxUC84NXo5ejU1MTNOamtsTFRvNm1nRURCdkRGRjErd2FkTW1EaDQ4eU1HREIxR3BWQVFIQnhNYUdzcVFJVU5JU0VpZ3NySVNEdzhQNXN5WmcwcWw0dnZ2djJmZHVuWEtZZ0VxbFlyaHc0ZnowRU1QTlpvaURUQnk1RWlpb3FMWXVYTW42OWV2SnlVbGhmVDBkTkxUMC9uNTU1K3Q5bHpJek14czh0NHZSMUpTa2hMM3hWTTNSNDhlemNxVkt5a3RMY1ZzTnVQbTVvYW5weWVlbnA1NGVIamc0ZUdoUEhaM2QxZTJuVGh4Z25mZWVZY2RPM1l3YXRRb21STGFUams1T2VIdjc2ODB6eldielpTWGx5dkp0b0tDQXJLenM0SDZDdXVHSkZ2bnpwMGJWWUVLY1MzS3lNZ2dQajRlazhsRS8vNzlDUThQbHdTeEVFSUlJUzZaSk5hRWFDTmR1blJoM0xoeERCczJ6T0pUNzU0OWUvTFpaNSt4Wjg4ZTl1L2ZUMjV1THVmUG4xY3EwR3BxYWpBWURFcmpTcFZLcGZUS2EwaStOZlROdSt1dXU1cU5JUzh2ajdmZmZsdFp0U1ltSm9hbm4zNjYwY0lCRHo3NElPN3U3c1RGeFZGY1hLeFVhYm03dXpOa3lCRHV2ZmRlS2lvcStQREREOG5NekVTbFVqRisvSGorOHBlL05Kb2UzTGx6WjRLQ2dpZ3RMYVcydHBhNnVqcFVLaFVlSGg0TUhUcVVhZE9tTmJsQUFOUW5BOTk5OTExS1NrcVUrKy9kdXpmang0L24xbHR2YlhGcU5JQ2JteHQvK2N0ZnVQLysrOW15WlF1N2R1M2kxS2xUcEtlbms1bVp5WlFwVXhnNWNpVEp5Y2s4L3ZqalNuV092NzgvT1RrNU9EbzZNbXJVS082OTk5NFdleTlxTkJwaVltS0lpWWtoTVRHUjdkdTNzM3YzYm1iTm1tWHhmVjYvZm4yTGNkdXF0TFNVZSsrOTEyS2J5V1Jpd0lBQmxKU1VFQlFVWkxGUHA5T3hmUGx5ZERwZHEvcGsrZnY3czMzN2R1WHZYQWlvLzUxMGMzUER6YzJOYnQyNkFmV1ZrQVVGQlJRVUZIRHUzRGxsb1JVbkp5YzZkKzZzSk50a1NwMjRsbFJWVlhIMDZGRnljM1B4OGZIaHBwdHVrcDlSSVlRUVFsdzJsZG5XK1VGQzJNbVNKVXNZUG54NGl6M2hMdGRQUC8zRWJiZmRkbG5uME92MWw3eXlYc092WW1zVEdpKy8vRElWRlJYOHYvLzMvNEQ2UG0wLy92Z2pNMmZPdExvS1pHdms1T1R3MVZkZmNjODk5N1M0VU1IbDJMVnJGeWRPbkNBeU1wS0JBd2ZpNGVGeDJlY3NMaTdteElrVEdBd0dwUStpd1dCb3RHaEVYRndjZmZyMHVhdzNWOVo2MVYwdFJxT3hUWnZMRmhVVktWTjZMMWRiL0U2SjYwTmxaU1huenAxVGttM1YxZFVBZE9qUUFWOWZYL3o5L2ZIMTlXMVhqWkRGdGVYTW1UUDgrdXV2QVBUcjE0L1EwRkQ1QUVFSUlZUVFObEcxOEtKQkVtdmltbmM5SmRhdUJaZWFvQk9pcmQwb3YxT2k5U29xS3BRa1czNStQbnE5SHJWYWpZK1BELzcrL3ZqNStjbmlPT0txcUt5czVNaVJJeFFVRk9EcjY4dE5OOTNVYkJXMUVFSUlJY1RGV2txc3lVZkhRdHhnSktFbWhMQTNWMWRYWEYxZENRME54V3cyVTFSVVJHNXVMams1T1J3N2RveGp4NDdoNXVhbUpOazZkZW9rLzNhSk5wZWFtc3J4NDhkUnE5VU1HVEpFbWNvc2hCQkNDTkdXSkxFbWhCQkNpQ3RHcFZMaDdlMk50N2MzZmZ2MnBiS3lrdHpjWEhKemMwbE9UaVlwS1VsWmliamhTNmFNaXN1aDErczVmUGd3T1RrNStQbjVNWGp3NEVhOVJvVVFRZ2doMm9xOGNoVkNDQ0hFVmVQaTRrSllXQmhoWVdFWWpVYnk4L09WUkZ0R1JnWWFqUVkvUHorQ2dvTG8wcVdMM2ZvWGl1dFRZV0VoY1hGeDFOYldNbkRnUU1MQ3d1d2RraEJDQ0NGdWNKSllFMElJSVlSZGFMVmF1bmJ0U3RldVhUR2J6UlFYRjVPWm1VbG1aaVpaV1Zub2REcTZkdTFLWUdBZ3ZyNitNbDFVTk1sc05wT1VsRVJpWWlJdUxpN2NldXV0ZUhwNjJqc3NJWVFRUXJRRGtsZ1RRZ2doaE4ycFZDbzZkZXBFcDA2ZDZOKy9QNFdGaFp3OWU1YXNyQ3pTMDlOeGRIUWtJQ0NBb0tBZzZja21MRlJYVjNQbzBDRUtDZ29JQ2dwaThPREJNcDFZQ0NHRUVGZU52T29RUWdnaHhEVkZwVkxoNCtPRGo0OFBBd2NPSkQ4L244ek1UREl5TWpoOStqUWRPblFnS0NpSWJ0MjY0ZWJtWnU5d2hSM2w1ZVZ4Nk5BaGpFYWpMRkFnaEJCQ0NMdVF4Sm9RUWdnaHJsbHF0VnBaMU1Ca01wR2JtMHRtWmlZcEtTbWNPblVLYjI5dlFrTkRDUWdJa0g1czdjekpreWRKVEV6RTNkMmRxS2dvU2JJS0lZUVF3aTRrc1NhRUVFS0k2NEpHb3lFZ0lJQ0FnQUJIMzBPekFBQWdBRWxFUVZUMGVqMFpHUm1jT1hPR1E0Y09jZXpZTVlLRGd3a0pDY0hEdzhQZW9Zb3J5R1F5Y2Zqd1lUSXpNd2tPRG1idzRNR1NWQlZDQ0NHRTNVaGlUUWdoaEJEWEhRY0hCOExEd3drUEQ2ZXdzSkMwdERUUzB0SklUVTNGeTh1TDBOQlFBZ01EcGRmV0RhYTZ1cHA5Ky9aUlVsSkN2Mzc5Nk5tenA3MURFa0lJSVVRN0o2ODJoUkJDQ0hGZDgvYjJ4dHZibXdFREJwQ1JrVUZhV2hwSGpod2hQajZlb0tBZ2V2VG9RY2VPSGUwZHByaE14Y1hGN051M0Q2UFJ5TTAzMzR5Zm41KzlReEpDQ0NHRWtNU2FFRUlJSVc0TU9wMk9zTEF3d3NMQ0tDNHU1c3laTThwMFVUOC9QM3IyN0ltUGo0Kzl3eFNYNE96WnN4dzVjZ1FuSnllaW82TnhkM2UzZDBoQ0NDR0VFSUFrMW9RUVFnaHhBL0x5OHNMTHk0dStmZnR5K3ZScFVsTlQyYmx6SjU2ZW52VHMyWk9BZ0FCVUtwVzl3eFEyU0V4TTVPVEprL2o0K0RCOCtIQWNIUjN0SFpJUVFnZ2hoRUlTYTBJSUlZUzRZVGs2T2hJWkdVblBuajA1ZS9Zc3ljbkp4TVhGNGV6c1RIaDRPS0dob2RLSDdScGxOcHY1NVpkZlNFdExJelEwbElFREI2SldxKzBkbGhCQ0NDR0VCWGtsS1lRUVFvZ2Jua2FqSVNRa2hHN2R1cEdYbDBkeWNqSy8vdm9ySjArZXBIdjM3dlRvMFVNcW9hNGhKcE9KZ3djUGtwMmRUZS9ldlltTWpMUjNTRUlJSVlRUVZrbGlUWWovMG1nMG1Fd21OQnFOdlVNUjRyb252MHZpV3FWU3FmRHo4OFBQejQrU2toS1NrNU01ZGVvVXFhbXBoSWVIMDZOSER4d2NIT3dkWnJ0bU1Call2MzgvQlFVRkRCdzRrTEN3TUh1SEpJUVFRZ2pSSkVtc0NmRmZIVHAwb0tLaVFob2lDOUVHS2lvcWNIWjJ0bmNZUWpUTDA5T1RZY09HRVJrWnljbVRKL250dDk4c0VtdzZuYzdlSWJZN3RiVzE3Tm16aC9Qbnp6TnMyRENDZ29Mc0haSVFRZ2doUkxNa3NTYkVmL240K0pDVGt5T0pOU0hhUUU1T0R0N2UzdllPUXdpYmRPellrV0hEaGhFUkVjSEpreWM1ZWZJa0tTa3A5T3paay9Ed2NPbkJkcFZVVlZXeGUvZHVxcXFxR0RseUpINStmdllPU1FnaGhCQ2lSZElCVm9qL0NnNE9wcWlvaUpLU0VudUhJc1IxcmFTa2hLS2lJcnAxNjJidlVJUm9GVGMzTjZLaW9oZzNiaHlkTzNmbXhJa1RiTjY4bVZPblRtRXltZXdkM2cydG9xS0NIVHQyVUZOVFEzUjB0Q1RWaEJCQ0NISGRrTVNhRVArbDFXcUpqSXpreElrVGtsd1Q0aEtWbEpSdzRzUUpJaU1qcGNlYXVHNjV1N3N6WXNRSWJydnROcnk5dlRsKy9EZy8vdmdqbVptWjlnN3RobFJWVmNXdVhic3dHbzJNSGoxYXFsMkZFRUlJY1YyUnVRMUNYTURMeTR2ZXZYdVRtSmhJcDA2ZDhQZjN4OVhWVlJJRVFqVERaREpSVVZGQlRrNE9SVVZGOU83ZEd5OHZMM3VISmNSbDgvVDBaT1RJa1JRV0ZoSWZIMDljWEJ5cHFha01HREFBVDA5UGU0ZDNRNml1cm1ibnpwMFlEQVpHang2Tmg0ZUh2VU1TUWdnaGhHZ1ZsZGxzTnRzN0NDR2FzMlRKRW9ZUEg4NklFU091MmpXTlJpTVpHUmtVRmhaU1ZWVWxVNENFYUlaR284SFoyUmx2YjIrQ2c0T2xINVc0SVpuTlp0TFQwMGxJU0tDMnRwWnUzYnJSdDI5Zm5KeWM3QjNhZGF1bXBvYWRPM2RTWFYzTnFGR2pKQ0V2aEJCQ2lHdVNTcVZTTmJkZjN2MElZWVZXcTZWNzkrNTA3OTdkM3FFSUlZUzRCcWhVS2tKQ1FnZ0lDT0MzMzM0akpTV0ZyS3dzSWlJaUNBOFBsOHJtVnFxdHJXWFhybDFVVjFkenl5MjNTRkpOQ0NHRUVOY3Q2YkVtaEJCQ0NHRWpuVTVIdjM3OUdEOStQTDYrdmlRa0pMQjE2MWJPblR0bjc5Q3VHM3E5bnQyN2QxTlpXY25OTjk4c1BkV0VFRUlJY1YyVHhKb1FRZ2doUkN1NXVyb3lZc1FJb3FPak1adk43Tnk1azE5KytRV0R3V0R2MEs1cEpwT0p2WHYzVWxaV3hzaVJJL0h4OGJGM1NFSUlJWVFRbDBVU2EwSUlJWVFRbDhqWDE1Zng0OGZUczJkUDB0TFMrUEhISDhuT3pyWjNXTmNrczluTW9VT0hLQ29xSWlvcUNsOWZYM3VISklRUVFnaHgyU1N4Sm9RUVFnaHhHVFFhRGYzNjlTTW1KZ1luSnlmMjc5L1BnUU1IcUttcHNYZG8xNVNFaEFTeXNyTG8zNzgvWGJ0MnRYYzRRZ2doaEJCdFFoWXZFRUlJSWNSbHF6THAyWmgxbUVORnFlVFZuS2ZHMUU2blJEb0JYUUJqQmh6ZVorOW9yajFkNEl2OERNaTNkeURYRnllTmppNU9IZ3p0Rk1ia2dDRTRheHpzSFpJUVFnZ2gva3NTYTBJSUlZUzRMTCtlejJCNThoYk8xWmJaT3hRaGJrZzFKZ1BwbGVkSXJ6ekhqdnhFbnVneG52NGV3ZllPU3dnaGhCRElWTkNyWXRXcVZlemN1Yk5WeDVqTjVqYVBJeTh2ai94OCtZaFlDQ0ZFMi9uMWZBWi9TL2hha21wQ1hDWG5hc3Y0VzhMWEhEOS8xdDZoQ0NHRUVBS3BXTHNxMXExYlIweE1ES05IajdacC9Ka3paMWl3WUFGUFAvMDBnd1lOQXFDNnVwcXlzakwwZWowMU5UWFUxTlJRVlZWRlpXVWw1ZVhsbEplWFUxcGFTa2xKQ1FNSER1U09PKzZ3T0dkRlJRV1BQdm9vZmZ2MjVZMDMzbEMycDZTa2tKYVcxbUpNSVNFaGhJZUgyMzdUYmVSS0pCaUZFRUswalNxVG51WEpXK3dkaGhEdDBvZkpQL0wrNElka1dxZ1FRZ2hoWiswMnNUWmp4b3pMT243bXpKbU1IRG5TNXZINStmbnMyTEdqMlRHUmtaSDQrdm9TRkJTRWs1TVRiNy85TnF0V3JjTFYxWlc5ZS9meTl0dHZBNkJTcVhCd2NNREJ3WUh5OG5MQ3c4UHAyTEVqYm01dXVMdTc0K3pzM09qY3JxNnUvTzUzditQTEw3OGtJU0dCdm4zN0FyQnIxeTdXclZ2WFl2eFRwMDYxUzJLdHRMUVVBQWNIZWRFb2hCRFhtbzFaaDZWU1RRZzdPVmRieHNhc3c5d1hiUHZyVVNHRUVFSzB2WGFiV012TXpMeXM0eXNySzFzMS9zU0pFNXc0Y2FMWk1TKzk5QksrdnI1b3RWcWVmLzU1bm5qaUNUNzY2Q05lZU9FRnhvd1p3OUNoUTNGMGRNVFIwUkdWU2tWbVppWXpac3hneFlvVk5zVXdkZXBVamh3NWdzbGthclJ2MjdadFRSNDNkdXhZbTg1L0pUUk1YZlgzOTdkYkRFSUlJYXc3VkpScTd4Q0VhTmNPRmFWS1lrMElJWVN3czNhYldHc3VrWFFsakJvMWltZWVlYWJaTVU1T1Rzcmo4UEJ3N3IvL2ZqcDE2a1I2ZWpxUFBQSklrOGMxbGZqYXRtMGJPVGs1SEQxNlZOazJjZUpFc3JLeXlNcktZdEtrU1kyT2lZdUxJeWtwaVljZWVxaUZPN3J5VENZVEJ3OGV4TWZIQno4L1AzdUhJNFFRNGlKNU5lZnRIWUlRN1pyOERnb2hoQkQyMTI0VGExZWJWcXZGMWRXMVZjZE1tellOQUtQUnlELys4UTlsZTNsNU9jdVdMU005UFoyNnVqcWNuSnlZTld1V01yM3pRcWRPbldMWnNtVld6Mjh0c1hiNDhHRysrKzQ3dXlmV1RDWVRPM2Jzb0tpb2lBY2VlQUNWU21YWGVJUVFRalJXWXpMWU93UWgyalg1SFJSQ0NDSHNUeEpyYldqVHBrMU43c3ZPem01eWYzQndzTldrV0FPdFZrdGdZQ0FBZS9iczRhT1BQc0xEdzRQNTgrY3pmLzU4NXM2ZHl6dnZ2TU50dDkzR0F3ODhZSkhBR3pObURHUEdqRkdlR3d3R0hudnNNYnk5dmExZXE2NnV6bTVKTExQWlRHbHBLZm41K1J3OGVKQ2lvaUppWW1MdzhmR3hTenhDQ0NHRUVFSUlJWVFRelpIRVdodHFxaklNSUNrcGlhU2tKS3Y3SmsyYXBDVFd6cHc1UTJycS8zclc5TzNiRng4Zkh3NGNPTUJYWDMxRmNYRXhEenp3QUxmZmZqdFpXVmtBREJzMmpMLy8vZStzWExtU0J4NTRnTkdqUnpOcTFDajY5T21EVHFlenVOYnExYXZKenM1bTd0eTVWbU14bVV4b05KcFczWGR6OXUvZno0RURCMXA5bkkrUER3ODg4SUFrMVlRUVFnZ2hoQkJDQ0hITmtzUmFHN3Y5OXR1WlBYdTJ6ZU12N285MjRNQUJWcTllclR4LzRZVVhPSHo0TU1YRnhmenVkNzlqMUtoUmFMV04vOXE4dkx4NCtlV1hsY3E0OTk1N2o2ZWVlb3FoUTRjcVkvYnQyOGZYWDMvTlBmZmNRMmhvcU5WNDlIcDlvMlRjNVdpb3RMT1ZnNE1EL3Y3KytQbjV5ZlJQSVlRUVFnZ2hoQkJDWE5QYWRXTHRVbGU3YkczeXJEWHV1KzgrcGt5WlFuNStQak5tekVDajBmRHFxNitpMSt1NTQ0NDdXTHg0Y2FOakd1NURwVkx4elRmZjhOaGpqL0hZWTQ5WmpEbHg0Z1NMRmkzQ2JEWnorKzIzWXphYnJTYXVhbXRyY1hSMGJMUDdDUXdNYkhWeVRRZ2hoQkJDQ0NHRUVPSjYwSzRUYTVlYThQSHk4bXJqU1A1SHJWYmo0T0NBZzRPRHhYYWRUcWNzWVBEa2swOHlhZElrSmt5WW9Pei82S09QeU12THc5blp1ZEU1RXhJU21EdDNMclcxdFFETW5UdVhnUU1IV2wybHRLaW9pSTRkTzdibExRa2hoQkJDQ0NHRUVFTGNrTnAxWXUzQ2xUYmJTbDVlSHJ0MzcyN3o4NnBVS2dJREF5a3VMcWFxcW9wZXZYcFpKQVp6Y25JSUNBZ2dNek1UQUY5Zlh4d2NIRWhJU0dET25EazRPVGtSSFIzTjd0MjdlZXFwcDVnN2R5NE9EZzRXMVdsbXM1bnM3R3lNUmlQUFBmY2NTNVlzYWZQN0VFSUlJWVFRUWdnaGhMaFJ0T3ZFMnBWdzdOZ3hqaDA3ZHNYT3YydlhMbFFxbGNVcW9wV1ZsZVRrNUpDZG5jM0Jnd2NCV0xWcUZjSEJ3Ymk0dU9EaTRzTGl4WXVKaTR0ajkrN2REQmt5aEJrelpwQ1VsRVNYTGwyVTg2U2xwVkZXVm9aR28rSDQ4ZU5YN0I2RUVFSUlJWVFRUWdnaGJnU1NXR3RqTVRFeHpKbzF5K2J4OTk1N3I4MWp5OHZMV2J0MkxWRlJVWGg0ZUNqYlhWeGMyTHAxS3dBN2R1emd6VGZmVlBhSGhvYXlZc1VLZkh4OGlJdUxVNDZaT25VcVpyT1puVHQzTW5yMGFBQzJiZHNHd0lBQkEvamxsMStVc2FOSGo2Wjc5KzQyeHltRUVFSUlJWVFRUWdqUkhraGlyWTJZeldaV3JGaEJVRkFRam82T1ZGZFhrNXFhcWxTV21jMW00dVBqNmRDaEE3MTY5VktPZS92dHR5MnF4cHBTV1ZuSnZIbnpLQzh2NStHSEg3YTRyc2xrUXF2VlVsZFh4OUdqUjNGMGRNVE56VTBaNCtQalkvV2NLcFdLTVdQR01HYk1HSXFLaXZqKysrOEpDUWtoTWpMU0lySDI2cXV2VWxwYVNteHNMQXNYTG16MTkwWUlJWVFRUWdnaGhCRGlScVMyZHdBM2lzMmJOL1BYdi82VmxKUVVBRDc3N0ROZWVlVVZxcXFxQURDWlRDeGF0SWlWSzFjcXh4UVhGL1BLSzYrd2F0V3FSdWRybU5LWmxaV0YwV2prbVdlZUlURXhrUmRlZUlHZ29DQmxYR1ZsSlJNblRtVENoQW5jZnZ2dC9QampqOFRFeEZoZDhiTXBkWFYxTEZteWhLcXFLbWJNbUdGMVRGbFptVVhGbXhCQ0NDR0VFRUlJSVVSNzF5NHIxaFl2WHR3bTUvSDA5T1N4eHg3ai9QbnpmUHJwcC9qNyt4TVJFUUhBcUZHajJMQmhBei8vL0RPVEprMUNxOVZ5eHgxMzhQbm5uNU9jbkV5UEhqM3c4dkppNHNTSmZQdnR0eHc5ZXBSQmd3WUJzR2JOR2xhdlhrM1hybDFaczJZTkxpNHUvUEdQZjhUWjJabmh3NGRieE9EcTZzcXp6ejZMWHE5SHJWWVRFQkRBZ0FFRGJMNEhvOUhJdSsrK3krSERoNWs0Y1NKUlVWRktjdEJzTmlzSnVvS0NncmI0bGdraGhCQkNDQ0dFRUVMY01OcGxZbTM3OXUxdGNoNS9mMzhlZSt3eFB2amdBeW9xS3BnL2Z6NGFqUWFBeU1oSU9uWHF4TTZkTzVrMGFSSUFFeVpNWU0yYU5XemV2SmtlUFhvQThPQ0REL0xUVHoveDBVY2Y4ZmUvLzUzMTY5ZXpldlZxUm80Y3lkeTVjL253d3c5WnVYSWxYYnAwWWRpd1lXUm5aK1BnNElCYXJVYXIxYUxWYXRGb05HZzBHZ3dHQThuSnlTUW1KcUxYNndrT0RpWW1KcWJKK05QUzBuanZ2ZmRJU2twaTVNaVJQUFhVVXdCS2Y3WXZ2dmlDUG4zNm9OZnJXYmR1SFZwdHUveHhFVUlJSVlRUVFnZ2hoTENxWFdaS0dwcjB0NFg0K0hqMjdObkR1SEhqTENyRlZDb1ZRNGNPWmUvZXZkVFcxdUxvNklpdnJ5OERCdzdFYkRZcjQ5emQzYm43N3J2NS9QUFBPWGp3SUJFUkVmVHQyNWRYWDMwVnJWYkxNODg4UTFSVUZKczJiV0xYcmwyVWxaVlJWMWRuVTJ5eHNiRk43bHUrZkRrYk4yNUVyVlp6Ly8zM00yM2FOS1U2N2RaYmIyWDc5dTJzWHIxYUdlL282TWpNbVROYitkMFJRZ2doaEJCQ0NDR0V1SEdwekJkbWVjUWwyYjU5TzhPSEQ4ZloyZGxpZTBsSkNhNnVydWgwT21YYmhkTXJHMVJWVlJFZkg4K0lFU01BbEVSY1U4eG1Nd2FEQWFQUmlNbGtBa0N0VnFQUmFGQ3IxY3JqaTYremUvZHV0bS9mem9JRkM5aS9mejgvL1BBRDA2ZFBKelEwMU9wMUtpc3JxYTJ0UmExVzQrYm1obG90TGZtRUVFTDh6Ky8zdkd2dkVJUm85emJjOHJ5OVF4QkNDQ0Z1YUtvV210aExZazBJSVlRUWwwUVNhMExZbnlUV2hCQkNpQ3VycGNTYWxDQUpJWVFRUWdnaGhCQkNDSEVKSkxFbWhCQkNDQ0dFRUVJSUljUWxrTVNhRUVJSUlZUVFRZ2doaEJDWFFCSnJRZ2doaEJCQ0NDR0VFRUpjQWttc0NTR0VFRUlJSVlRUVFnaHhDU1N4Sm9RUVFnZ2hoQkJDQ0NIRUpaREVtaEJDQ0NHRUVFSUlJZG90czluTTFxMWIwZXYxVitWNnBhV2xIRDkrdk5YSFhBMTFkWFhzMzc4Zms4bDBWYTUzSTlEYU93QWhoQkJDQ0NHRUVFSUllemwxNmhUdnZ2c3VSNDRjNFpWWFhyRTZ4bXcyVTFaV1JsRlJFUVVGQmVUbjU1T1hsMGQyZGphWm1aazRPenV6ZlBseW02NzMrdXV2azVTVXhELys4UTk4Zkh4YUhQK3ZmLzJMalJzM3NuejVjcnAwNlFKQVRVME5DUWtKTnQvamtDRkRiQnIzM1hmZjhlR0hIekpqeGd6dXUrOCttOC9mbmtsaVRRZ2hoQkJDQ0NHRUVPMVdyMTY5K05PZi9zU2FOV3ZvM3IwN1U2ZE9WZlp0MkxDQkw3Lzhrckt5c2taVlhPN3U3dmo3KzlPclZ5K0Nnb0tVN1NrcEtadzllN2JKNjRXRmhSRWZIOC83NzcvUHJiZmUydVM0bUpnWUFHNjU1UmJXcmwzTGE2Kzl4ckpseTlEcGRKdzdkNjdKSktBMTI3WnRVeDV2MnJTcDJiR09qbzZzV2JNR1oyZG5OQnBOaytNbVRacGs4L1Z2WkNxejJXeTJkeEJDQ0NHRXVQNzhmcys3OWc1QmlIWnZ3eTNQMnpzRUlZUzRJWmhNSm1iUG5rMVNVaEtMRnk5bTRNQ0JBSHoyMldkODhjVVhQUGpnZzNoNWVlSGo0MFBuenAzeDlmV2xRNGNPVnMrMVlzVUtObXpZY05reFhaZ01XN2R1SGF0V3JXTHk1TWs4K2VTVEdJMUdpb3FLYkQ2WHI2K3Y4bmpzMkxHWEhkdkY4ZDNJVkNxVnFybjlVckVtaEJCQ0NDR0VFRUtJZGsyajBUQm56aHhpWTJQUmFodW5Tdjc4NXorMytwd1hKcDdpNHVJNGV2UW9qei8rZUtOeEsxYXM0S2FiYm1MbzBLSEs4NHNUYzFPbVRHSFBuajBjT0hDQWFkT20wYkZqUjR0a1dXdjkvdmUvYnhSTFJVVUZycTZ1eXZPcXFpbzBHZzJPam82TjRtMkx4T0dOUWhKclFnZ2hoQkJDQ0NHRWFQZjgvZjFadFdvVkxSUW90Y2pIeDRkZXZYcFpMSVp3L1BoeE5tell3TU1QUDl4by9JWU5HM0IwZEdUQWdBRVd4eHVOUmlYSnAxYXJpWTJOcFdQSGpqZzdPMTlXZkJmTHk4dGozYnAxYk51MmpjV0xGOU9uVHg4QWxpMWJSbHhjSE5IUjBZd2RPNVorL2ZxMTZYVnZGRElWVkFnaGhCQ1hSS2FDQ21GL01oVlVDQ0d1cklhcG9LMlo5dGhXVXkxdnVlVVc1czJiMTJoN1dsb2FtWm1aclQ1ZmRIUTBBR3ZYcmlVME5CU1R5Y1NQUC81SVhGd2NIaDRlM0hQUFBkeDExMTA0T1RrQlVGSlN3czgvLzh5MmJkczRmZm8wQVFFQjNISEhIWGg3ZTVPWGw4Y2YvL2pIeTd2QjYwUkxVMEVsc1NhRUVFS0lTM0tsRW1zcVFLMVNZekxYWFpIelg2NitIa0dvVlNwK0xjbXdkeWlOOUhZUDROR3cyemhTZklaRFJhbWNLc3V4K2RpSi9nTVoyNlVmSjB1elNDZzlTMXhoeWhXTVZMUVZTYXdKSVc1VVZWVlZIRHAwaU5UVVZFcExTMjA2WnZqdzRZd1lNYUpWMTBsSVNHRGh3b1hLODN2dXVjZGk4WUtHeEpvdC9QMzkrZWMvLzhtT0hUc2E3ZHV4WXdjSERoeXd1dURBbTIrK3ljaVJJeGsxYXBURjlzNmRPNU9kblcxeC8xT21UR0hseXBYOCs5Ly90aW1tQzEyWUhKd3padzVIang0bFBEeWNpUk1ua3BpWXlKZ3hZNVRwcUJkTFNVbmhtMisrWWVmT25jVEd4aElWRmRYcTYxK3ZwTWVhRUVJSUlhNGJRenQxWjJyUVNJNlduR0ZOK3Q0MlBiY0s2S0IxeEYzbmpLZURDeDQ2Wnp3Y1hLZ3cxckM3NExjV2ovZHhkR04ycnp2bzVkYVZvdHB5bnZ6bEg5U1lERzBhNCtVYTRkMlRJR2R2Z3B5OThYUHk0TzJ5YjIwKzltYWZYblJ6OGFHYml3OStIVHd2SzdHbVFzWHZBNGZpcm5QbXN6T04zMXdJSVlRUXpVbEpTV0hidG0yWVRDYjgvUHdJQ3d2RHdjR2h4ZU1DQXdOYmZTMXZiMjlsZGN2Lys3Ly9vNnFxeW1LL3dXQkFvOUh3NktPUFdtdy9jT0FBOGZIeHpKbzFTOW5XMEo5c3pKZ3hqYTV6L3Z4NTh2UHpyZTVidTNZdGd3WU5zcnJ2L2ZmZkp6MDlYWGsrWmNvVUhucm9JYVZhN05kZmYyWGh3b1VzWHJ5WXNMQXdBTzY5OTE3KzhJYy84SWMvL0tISiszN3l5U2VwcnE0bVBEeWNSWXNXc1dQSERqcDA2RUI1ZVhtVHh3d2FOSWl3c0RBcUtpcll2bjA3M2J0M3AxdTNiazJPYnk4a3NTYUVFRUtJYTRKZkJ3OWVqSmlNUnFVbTJNV2JQUVZKbkswcWJEUXV2S01mblJ4ZGNWQnIwYW0wT0dpME9LZzFkTkE0TlBweTFUcmhxbk9pbzlZSkY2MFRHcFc2MGZuTzFaYlpsRmdyMFZmaTZWRC9ncm1UWTBmdURZemk4L1E5VFk3L1MxamJUQU9wTk5id2Y4MWNwNEVLRmNPOWV5alB0K1Q5YXZNMXZCeGM2ZVhXVlhtK3N5Q3hkVUZheEFHeGZlNW1vR2NJQUZsVlJXekxPMzdKNTJ0cmFwV0tEd1pQdDh1MW56enlEN3RjVndnaHJpY3BLU2w4KysyMzlPalJnOXR1dTYzSmxUZmJpcCtmSHc4KytDQlFuMWk3V0hsNU9hNnVydHg5OTkwVzI4K2RPMGQ4Zkh5ajdSZTZzSExOdzhPRFAvN3hqMWFyMlJxU1pBMzdMa3l3ZmZMSkp3RDg2MS8vVXVKemRIUlVGaFJvU0RoNmVIamc3dTZ1SE9mbzZHangvR0tCZ1lHWXpXYmVlKzg5NWJyZmZmY2QzMzMzWFpQSFhHem16Sm1TV0VNU2EwSUlJWVM0UnVSV24rZkgzSGp1OEIrRVJxVm1WdmhZWHZuMVN5N3VXVEdtY3lTMyt3OXNzK3Q2Nkp4eDAzV2d6RkRkN0RpajJjU2E5RDNNN2xYL3FmWmRYUWV6SmZkWHp0V1dXUjAvM3E5L204UlhwSyt3S2JIVzF5TVFUd2NYb1A1N2Vid1ZVMVdIZS9lZ1lZNURsVWwvV2RWcVp1Qm9TWnFTV0hzczdEWnlxb3RKTE0yeU92NnRBZmZUbzZQZkpWL1BtdWFtS2F0UTBiV0RWNXRlVHdnaFJOdW9xcXBpMjdadDlPalJnenZ2dk5QZTRRQ1FtNXVMdDdmM0pSMzc1cHR2WHRKeDFpclhtbEpaV1FuUTZnU2tYcS9uM1hmZlpjK2VQY3lkTzVkUm8wWXhkdXhZcTZ1Rml1WkpZazBJSVlRUTE0eTFHZnNaMVRrU1Y2MFR2ZHk2Y2x1WGZvMnFuVklxOHJqZHlyRzFkUWFxalhxcVRIcGMvanZsRTJCYlhnS1Z4aHJLalRWVUdLb3BOOVpRWnFpaVJGL0plVU1WVmNaYW0rUGJleTZKM3djT0pjU2xNenExbHZ1NmplU0RVejljemkyM21URytmWlRIUCtiR04wcElObWUwYjZUeWVIZkJTZlIxeHN1S1pWUDJVWHAyOU9kbW4xNW9WR3BlakpqTTg4ZityOGtrcEJCQ0NBRnc2TkFoVENZVHQ5MTJtNzFEQWNCa01wR1Nrc0x3NGNNditSeFRwMDV0dEJMbzNyMTdPWHo0TU04Kys2ekY5bFdyVnJGdTNicFduVDgzTnhlZzJlbzBnOEZBV2xvYVBYclVWN1lYRkJTd2NPRkN6cHc1dy96NTh5MzZwUlVVRkhENDhPRm1yOW1wVXlkQ1EwTmJGZWVOVEJKclFnZ2hoTGhtVkJocitDSmpINDkyandIZ2dXNDNzNi93bEVYeTYyQmhDck1yemxGVFo2REdwS2ZXWktEYVpNQjhRU3JwenlIUjNCMVEzM3gzUmNxV05vdlBESHlWY1lBNWtaTUJpSERyaXFOYVIyMWQwNzNXaXZRVlBIenc0MVpmcXpWTjZaMDBPcUk2aFFQMUNjYnQrUWsySHh2cTZrdVlheGZsK1paYzI2ZVFObWQ1eWhhQ1hPcjd2Ym5wT2pBbmNqSXYvL29saG91U2RnVTFwYmhvSGR2a21xMVZZekp3My81bE5vMzlhdVN6Nk5RYW9IVUxkMXg0bkJCQ2lPYWxwcWJpNStkM3hhZC8ydXI0OGVOVVZWWFJyMSsvTmozdm9VT0gyTDkvZjZQRTJxVTRlUEFndnI2K3VMaTRORG5tL1BuelBQSEVFL3p6bi84a0l5T0R4WXNYNCtUa3hEdnZ2RU5rWktURjJIMzc5ckZ2Mzc1bXJ6bDY5R2hlZmZYVnk0NzlSaUdKTlNHRUVFSmNVN2JtL3NydkE0Ymc0K2lHbTg2WnFVRWpMQnJnVjVuMHBGVVcyQzIrZzBVcEpKWm04VXZ4R1RibC9JS2h6bVNYT0pZT21xWWtiQnpVV3B3ME9nRFVxSGhyd1AxTkhuZHhuNitMcDZ3dTZ2K25Wc1h4L3FuTkhDeEtiYlM5eG1UZzdkKytaY25BUCtPbzF0SGQxWmZId203ancrUWZMY1l0U2RyVXF1c0pJWVM0Y1pXV2xpb04rSzhGR3pkdVJLUFJYRmJGbWpXLy9mWWJibTV1N042OW0ram82RXMrejQ0ZE8waEtTbEo2eERXbHNMQVF0VnBONTg2ZDZkQ2hBeU5Hak9EaGh4K21VNmRPamNaT21qU0ptVE5uTm5zK25VNTN5VEhmaUNTeEpvUVFRb2hyaXNsY3g0Yk1RendhVmo4TjVBNy9nV3pOL1pXYzZtS0w1dnpOdWJDSDFnZ2JqMm13dnpDNTJmMW1ZTzd4dGEwNjU1WFF0WU9YMVVvb25WcHJjdyt4RGhvSG9uMGlMTFkxSk9oc1pXNW0wbWwyVlRHZm52Nlp4OFBIQXhEajI0ZVU4dHcycTRvVFFnaHg0N0ZsOWMrcjRkZGZmMlhmdm4zRXhNVGc2ZW5aWnVkTlRFd2tQVDBkRnhjWEZpNWN5TFp0MjZ5T3E2bXB3Y25KcWNuejdOMjdseVZMbGhBWUdNaVVLVk1zOXJtNHVIRDgrSEhTMDlOUnFWVDg4TU1QZE8vZUhhMVdpNmVuSjNQbXpHazJScE9wK1E4TlRTYVRzbmlDa01TYUVFSUlJYTVCUCtVbmNFOVFGRnFWbXZXWkJ5bW9MVVd0VXZOQ3hGMnRQbGRyajJtWTV1ZWswYkdnYjlQTDFGc3pKMzZOVGVQK0VEU2MrNEpIQXZCeDZqYTdKWm9tK2c5c2RTTHRZb2E2dW1iM2I4dExZS0JuQ01POWU1QlZWVVJtVmRGbFhVOElJWVM0RW5idjNnM1VUNXVFK241blRrNU9USi9lZGl0Sm56dDNqcmZmZmh0bloyZkdqQm5EcGsxTlYyMi8vdnJyMU5YVktRc2c1T2ZuQTFCWFY4ZVJJMGRZc0dBQndjSEJMRnEwcUZFQzdzOS8vak9yVjYvbWtVY2VRYVZTNGVmblovTzAwMDJiTmpVYlY0TnZ2LzMybXBteWEyK1NXQk5DQ0NIRU5jZFFaMkpSNGdheXE0dXBNZFgzTDlPbzFGYzFCbzFLM2VhclZWcFRaMjdOTWdQV1BYeG9aYlA3UDdycDRVYlZiWTVxSFhkMUhhdzhYNU8rbDM5bnh0bDB2WDlHUFk3YmZ4ZUhNSnBibmdxN0ltVXJ5ZVc1Yk1vK2F0TjRJWVFRNG1yYXRXc1hiNzc1SnQyN2QrZUhIMzZnUzVjdXpKOC9uL1QwZEh4OWZhMGUwN05uVDhhTkc5ZnNlVC8rK0dNOFBUMnBxYW5oaHg5KzRQUFBQNmVxcW9yWTJGaE9uejROMUNmSzFPcjYxempUcDA5WHBuVm1abWFpMCtrd0dvMTg4TUVIYk4yNkZaMU94K0xGaTNubW1XZVlOMjhlUTRZTXNWclZkczg5OTNEUFBmZGMwdmZpNXB0dnRtbEZWcWxZK3g5SnJBa2hoQkRpbW5TNkl0L2l1Y2xjeDJPSFAybHl2RTZ0NGI2Z2tZejA2ZGxvWDBGTkthdE8vMHhHVmFITjF6ZWJ6UlRwSzVvZG8xTnBjTk8xL3ROYUZhb0xyOVRxNHk5V1ZGdmU2bVBHK2ZWVGttUGxobW8yNXh5MStWajFCVWxPVzNyTVZSaHIrQ2FyK1JYR2hCQkNDSHRJU1VsaDBhSkZSRVJFOE00NzcvRFZWMS94ajMvOGcrKysrNDdodzRlVG5wNk9rNU1UV3EwV2pVYWovS25UNmJqcHBwdjQ4Y2NmMGV2MTFOVFVVRmRYeDlTcFUxR3BWQlFVRkpDZW5zNVhYMzNGZ1FNSHFLNnVKaVFraERmZWVJTmV2WHBSVUZEZkwvYjc3NzlueElnUlNqd21rNG5EaHcrVGs1UERYWGZkeGJ4NTh6aDgrREIvK2N0ZkNBZ0lZT0hDaFJ3K2ZKaGh3NGFSbVptSnE2dXJFbFBEVjExZEhRYURBYVBSaU1GZ3dHUXlZVEFZNk4rL2Y2UEZDaTdtNCtQRG9FR0RydWozL0VZamlUVWhoQkJDWERjS2FrcXRidS90SHNpczhOSlVsRTRBQUNBQVNVUkJWTEYwN2VERmVYMGw2WlhuR09EWkRZQWRCWW1NNmR5Yk9aR1QyWmg5aFBXWkJ5MVdHVzFLbFVuZjRtcWVzOExITWE1TC9VcGhjVVVwTnQvSGhkVjNiVkd4MWxvdVdrZnVEUnltUFA4bSt3alZKcjNOeDErWVdKTUtOQ0dFRU5lejRPQmd1bmZ2enZ6NTg5SHBkTngvLy8wTUdEQ0FEUnMyc0gvL2ZzNmZQNC9SYUd6NVJOU3ZsbGxkWGMyamp6NnFUTjNVNlhRTUhqeVlDUk1tTUdMRUNGUXFsVEwyMy8vK044dVdMV1Bac3NZclZQdjYrdktIUC95QnRXdlhjdi85OXlzVmFKOTg4Z2tiTm13Z1BqNmVBd2NPVUZ0YjIySlB0QVlmZmZTUlRlTkU2MGhpVFFnaGhCRFhyVkRYenR6ZjdSWUdlWVlBOVZWdWkwNSt3MFQvZ1VwaTdZTlRQNUJWV2NRREliZHdkOEJRYnZjYndOYmM0M3lYODhzbFZYbzE2T25tejlqL0p0VnE2d3o4NC9TT0ZvNzRINDNxZnhWckpuUHpQY3F1aFB1Q1J5clZhaVg2U3I1dlJiVWExSzg4MnNCNENhdWkramk2TWIvdnZhMCtycldXSjIvaHQ3THNKdmM3YW5SOGVOTU1tODZsdldBcXJhM0hYSHljRUVLSWE0K0Rnd1B2di8rK3hVcVh2WHYzcG5mdjNoYmo2dXJxTUpsTW1Fd202dXJxTUp2TlNwSk1yVmFqVXFuUTZYU28xV29lZU9BQkNnc0xpWWlJb0UrZlBsYW5UWHA0ZVBEWlo1OXgrdlJwYW1zdFAvQnpkblltSkNRRXJWYkx6Smt6Y1hWMVZmYjUrZm54K09PUE56cWYwV2pFWkRKaE5CcVYyRlFYdk41UXFWUXQ5a1M3NmFhYkNBb0thbmFNYUV3U2EwSUlJWVM0cnFoUU1kZ3JsTnY5QnpEUU13UVY5VlZmMzJRZFl1M1ovVmFuSnY0bjZ4Qko1VGs4Rm5ZYlFjN2VUQTY0aVVsZEIzR2lOSk1EaGNuRUZhWlFhcWl5T1FhTlNzMnNzSEZLZXVuZlp3OXlycmJNNXVNdEs3NnVibUl0eU5tYkNYNERsT2VmbmRtaDlMR3psVlo5d1ZUUUN5cldudTQ1a2ZDT1hhd2VZNmd6OGV6UmZ5ckgyN3B5NmVWdzBqUy9zcHdLTGltT3F4RzdFRUtJcStmQ3BGcFQxR28xYXJYYXByRVRKa3l3K2JxOWV2VnFkc3lGU2JYbWFMVmF0RnJ0WmZVK1c3Um8wU1VmMjU1SllrMElJWVFRZGpYQ3UwZXpLM2Myck5JWjZ1ckxjTzl3b24waTZPemtydXcvVTVIUFJ5bmJTSzNJYS9ZNkowdXptSDMwWDB6dWVoUDNCQTdEV2V0SWY0OWcrbnNFODFqWWJXUlVGbktxTElmazhsd09GYVZTWWF4cDhsd1BoWXdtMk1VYmdMTlZoV3pNYmwzL01BZjEvMTZDWFVyRjErWElxUzdobzVTdDNCc1V4Ym1hTXZhY1N3THFGek9vcmJNdHdhWlIvYThLNjhMNGZSdzdOcGwwc3FVWG14QkNDQ0hFOVVZU2EwSUlJWVM0NXIwWWNSZkR2WHRZYk11dktXVk4raDcybmt1eXVmMi95VnpIZjdJTzhXTnVQT1A4K2pPcDYyQTZPYmlpUWtVM0Z4KzZ1ZmdRM3JHTGtteXlKc283bkVsZDY1djZHczBtM2svNnZ0Vkpvd3RYNkt5dHM2MXZTMXN4bWsxc3p6L0I3bk8vNGFKMXdsR3Q0NkhRVWZUM0NPYkYrRFhOSmhTaHZtTHd3cVVYTGlWaGxsdDlYa21ZL24vMjdqczhxaXIvNC9oN1dub3lLYVFDQ1FRSW9VY0JBWlVtUmRkRlFLbGlYMFhYaHZyRFZWZUJGVVZSMEZWVWRGRXNDQ3hObDBWVWxxYlNPMUlNblpBUVVnZFNKbjNxNzQrWU1jT1VUQnFoZkYvUE04L00zSHZ1dldkQ0VqS2ZPZWQ4blhtaTNhME1pZXBpYS92MHZpOGFaY3BzdWRuSTNkc2QxN1Z4WnZsTno5biszZHoxM2QxeFFnZ2hoTGo2U0xBbWhCQkNpQ1oxdnFLSUhlZFAyRzFMQ21tRmI3VnBmQitkK0I4UlBscmFCRVJ5cGlTWDFSbjcySng3MUdYWWNySW9pdzNaaDExZXM5UnM0TC9uOXJBNll4ODlRdU81T1R5UkhxRnRBSGpuMkdxTUxzS3VHTjhRbm03M3gvU09mNmR1NDB4SnJzZXZ0WXEzOG85cEpKNk9FbXRvUm91WkFrTUpyM2NkUjJkdFN3QmU2amlTVncrdmNGdVE0T0kxdzZwUEJaMXlhSmxEKzVWOW42OVZ2OEs5ZzdnbDhvOTFiUmFtYm03UVVLMzZORndoaEJCQ2lQcVNZRTBJSVlRUVRlcEVVUmF6am41bnQrMmpIbit4bTFKWWFqWXc0N2R2YWVuZmpNTUZaeG5ldkFjVFd0M3M5cng2VXhrQTk3WHU1N2pUYXJXdHg3YnJ3aWwyWFRpRnQxSkRwSytXckxJQ3ArY0w4ZkxuSDUxSDQ2ZXVYTHZrUWtVUi96MVh1eW1nVlh4VWZ3UnJubFFvYlV6TDByYlRzY3RZbEFvRm5iUXRlS0xkVUQ0NHNjWmxlL1ZGd1pTckVMS3V4c1QydGxWTlBhYlBjQWhkb1RKOGkvTVBaMi9lNlZxZlgyVzNrSFBkK3ltRUVFSUlBUktzQ1NHRUVPSUtVV0FzcGFEZ0xBQkRvN3ZXYXdINWpOSThGcVp1c2R0V1lURnl0dVM4MC9aK2FtK21kUjV0dDdaYnVjVkkrNkJvSG13OWdIZVBmVityNGdVQmFoL2I0NklhcGw1Nm9xWXFsZTRxVS81V21NN2kxQzIyQUhKZ1pDZlNTbldzT3JmWGFYdVZRN0RXY0d1bnhmaUdjRXRrWndDc3dPZE9LcTBPYTM0OTk4VDFSYWxROExkZkYzRzIxUG0vbVNzeVlrMElJWVFRRFVuK3NoQkNDQ0hFTmVkQVFhckhiZjNVM2t6dE5JcFcvdUYyMjBNMC9yemFaUXp0ZzJKNEsybUN3MzUzcWdJNksxWUtEQ1VlSCtkS2M5OVF0N2VhQm1hdFBMZWIzUmYrR1AxMWY2ditKSVcwY3RxMitucGhWcXdOT2szem5sWTMyNEs3bjNKK2MxcVFvcVZmTTN4VUdyeVVhaVluRGtPanJOM254TjdWMmxmVXNocXFFRUlJSWNURlpNU2FFRUlJSWE0NFQrMzl3dTc1SnowZkljb25tSlRpSENiL3V0RHBNYmRFZHVicGhNcjEwWDdOVC9Yb09scU5ILy9vTXByVy9oRkFaZkdEcXVBbjMxakMzZ3NwakdqUmcxQ3ZBTjdvZGpkdkpQK0hJNFhuM0o1VHBWQVM2aFVBZ0s1YzN5aUw4dGVXRmZqZ3hJKzhlOTM5UlBwb1VTb1UvRi83UHpQNTE0VU9JL0dxQjFrTk9Wb3RNU2lHRzV1MUJ5cW4vaTQ2czlscHV5OVRmcVpiY0J5UlBscGkvWnZ4Y1B4QS9uVnF2Y2ZYcWI1Mlg2blpVTDlPQ3lHRUVPS2FKOEdhRUVJSUlhNW9hb1dLWnQ2QlFHVWhCRmV1RDJsdGV4emhvN1ZOT2F5eVRYZmNycENBVnVQSG05M3VKc1kzQktnTTFkNDV1cG9YTzQ2d3RmbnF6QytvbFVyK0hITTlmaW92cG5VZXhWdEhWbkhBVFhEWHdpOFU1ZStMZTRWNUIvSmxyeWNBZUdqWHh4NitZa2MxVmFuMHBESmxpYW1DOTQ3L3dNeHVkNk5BUWFER2x4YzZEdWZ2QjViWUZUT292c1phUXdWckN1RGgrRnRzei8rZHVwVUNZNm5UdHVWbUl4K2NXTU9NcnVOUkFMZEdkK05BUVNvN3o1LzA2RnAyd1pwSmdqVWhoQkJDMUk4RWEwSUlJWVM0b3JVUGlrYXRxQXlOWEZYb1ZDb1VkQXVKc3oxL3RNMGdoelk3TDFvazMyUTFFK0VUQlB3UnF1Mjg0QmplekQvOUU5NUtEWU9qdXVDdDFQQmloeEU4dWZkemwvM3RFaHhyZTZ4U0tBbjI4blB6Nmk2dDQvcE0vbnR1RDNlMnVBR0F0Z0ZSM05lNkgxK20vTEhXbVpmZGlMV0dLVnd3T0tvcmJRT2pBRWdwem1GTjFxOXUyeDhwUE1lUG1mdjVjOHoxQUR6WjdsWk9GV1c3RFZhckJHbDhiWS9qQXlKcVhiVVVhbC9wVkFnaGhCQlhMMWxqVFFnaGhCQlh0SDRSSFcyUFhVM0RUQWlNc1NzWWNER3oxZUl3TGJERVZNSCt2RlRLelVaZVQvN1dhYWhXNVpOVDY5aDE0UlFGaGhKZSsrMGI4Z3pGTHR0MjBmNFJyRFhrVk1xR3NpUnRtMTBSaDQ1QnplM0N0T3FQS3hvZ1dBdlMrSEgvNzRVVExGWXJINTljaDhWcXJmRzRSYWxieUMwdkJDcUxRVHoxK3pUZm1nUjcrZGU5czBJSUlZUVFGNUVSYTBJSUlZUzRZb1Y1QmRBL29nTUFCWVpTZml0TWQ5cnVtRDdENlhUSkQ3cy9SQXUvTVBUR01xZkhiY3c1eFBLejJ6bGRuT08ySHhhcmxYZVByY1pmN2VPMkdFR1F4cGZyZnArU21sR2FoMHFwSk1vbjJPMjVMeldqeGN5Y0UydVkwWFVjMzV6ZHlYOHo5dGdGWFEwNVlrMmxVUEo4NGpCYjZMa3FZNC9UcjdWYW9jSmY3WTIvMnBzQXRRLythaDhDMU40YzAyZmFDa0YwQzQ3ajF1aHVyTTA2NlBhYVZldmJBUlNieWlsME1lWDBZakhWaWtCa2xPVjVkTXpGeHdraGhCRGk2aVBCbWhCQ0NDR3VXSSswSFlTM1VnUEErdXhESG8xMHFxNXE5RksraXpDc2VxWE1taGd0WnJ0UTdkWERLd0F3VkF1ZkJrZDF0YTExdHVQQ0NXNE9UM1I1UG1mSFh5b3B4VGs4c25zZXBhWUtoMzNlS28zdGNYMUdyUG1vTkR6VC9uYTdxYkhOZlVPWjJua1VmaXB2dXlETnk4UEtudyswN3MvK3ZETU9CUmVxYSs0YmFudTg2dHhldmtuZjZkRzVxNjlUZDNIeERFK1BFMElJSWNUVlI0STFJWVFRUWx5UlJyZnNUZSt3ZGtEbHlLUHZNdmJXNm5pdHhzODJVaXJmemRUTnVqcFlrR2IzM0Z1cDRmYm9KQUNzV05tUWZkaHRzRmI5K082aDhYVFV0bUJkMWtGeWZwLysyTmljaFdwUUdZaFZxVS9vZDN2TTliWi92eW8zaExXdDgvbWdzakRCa3dtMzJrSkpaMXI2aGRrZVo1YmwxK3Q2UWdnaGhCQVNyQWtoaEJEaWlxSUF4c2ZkeE5qWVByWnRuNTNlU0xHcDNPTnpxQlJLeHNmZGFIdCtLY0txY1hGOUNQdTlldW5POHlkcmRjMHdyd0R1YW5FRGQ3VzRnWTlQcm1OOTlxSEc2bWFOcWxmVnJEQWIzYlIwNzZmc3c0eVA3WVBHeVdnMGc4VkV2cUdFUW1NcEJZWlM5TWJLVzVHcEhMMnhqR0pUT1VYR01rck1GWlFZeTdrdXREVlB0cnNWY0Q4bDFFZWxvWFZBaE8xNVppMm1kQW9oaEJCQ09DUEJtaEJDQ0NFdUswcUZ3dVhVdjNEdklCNXZOOFMyVGhuQTJxeURiTTQ5NnJSOXQ1QTQvcS85bnlrMUd5ZzNHekZaelNoUkVPR2p0U3RtY09paTBXVU5MVDRna3VITmV3Q1ZoUktXcG0ydjFmRUIxU3BabXF4TlcvREFUK1Z0ZTF4dWNSK3N1WnNDV1dBc1pVM1dBVnI3Ui9CYllUcXBKYm5rbHVzNVgxRlVxNUFVWUdQMllRWkZkaVl4cURrWEtvcGNqa1RyRU5RQ2xhS3lkcGZSWWlKRFJxd0pJWVFRb3A0a1dCTkNDQ0hFWmNOTHFXWnk0aDJFZXdmWnR0MGRkeE5MMHJZQjhIaTdvVndYMHNxMmI2dnVHSitlM3VEeWZDZjBXUVJxL0FqUytMbHNzeTh2aGQwWFR0Vy84eTZFZVFYd2NxYzdiWUhPRDVuN09WdDZ2b2FqN0FXcC93aldMbFFVTldqL2FpdW9Xc2hYZGxFbDFlcjgxZDY4MUhHazdibGFxYVJ0WUJTbmlySnQyNzVNK2FWQittU2xjdFRpOE9ZOStPejBSa3BjVEdPOUtieTk3ZkZ2aGVmcVhYeEJDQ0dFRUVLQ05TR0VFRUpjRmdMVVByelM2UzRTZzJMc3RvK043VU8rb1lUL1pSM2d2ZU0vTUR2cFhpSjh0UHozM0c0V250bU11M0lGWldZRHVlV0ZSUDVlT1JJcVE1Z3lzNEgwa3ZOczFoMWxiZFpCdCtlb0Q2M0dqeW1kUnhIMmV5WEsxQklkLzA3ZFZ1dnpoSHIvVWNueXZKTmc3YU1lZjNGN3ZMb0JGOCtQRDRpMFBYYTFEbHN6NzBDbWRoNUZyRjh6MnpZRkNsN3RQSVovSEY1ZVk1WFZ1a2dwenVYOTR6KzYzTytqMG5CanN3VGI4MzE1S1EzZUJ5R0VFRUpjZXlSWUUwSUlJVVNUQy9NSzRCOWR4dGdXbHJjQzY3SU9NalM2R3dyZ3NiYUQ2Um9jeTd4VEczam4yR29DMVQ3OG1wL3EwYm4vdXVlelJ1dTNPN0YrelhpbDA1MUUvQjdxbFpncW1IVjBGUlhWcGs5YXExVXg5VlpxN1BaVlYxWEowb3JWYWNYTDZwVXVHMU9VVHpDZHRDMXN6M1BMSGZ2U3lqK2NxWjFIRWZwN21GaGhNWEl3L3l3M2hMWEJYKzNOekc0VCtEWjlGLzg1dHd1ajVkSk5hNzB0T3NtMlBwd1ZLM3Z5UEsvNFdsZmVTbzB0MUd5czhGWUlJWVFRVFV1Q05TR0VFRUkwcWVhK29meWp5MmpiOUU4clZqNDg4VDkremtubWZJV2VlMXIxQmFCUHN3UjZoTFpoWDM0SzIzVEhpZlZ2eHZseVBhVnVwaVBXUktsUW9GR28wU2hWYUpRcXZKUnExRW9WaFliU1dxL3pWVVVCRElucXlnUHhBL0Q3UGNncE1WWHc2bThyeUNvcnNHdGJaQ29uK3ZmSFBjTGkyYVk3N25DKzYwSmFFLy83Z3Z2WlpZV05Fa2JGQjBRUTR4dEtibmtodVJWNkNnMGxEa0ZRWWxBTWo3Y2JhcmYrM1pIQ2MzWnR1Z2JIOG1MSGtiYlhYVzQyTWlQNVB4elRaekMxOHlpNkJjZWhVYW9ZSDNjanQ4Y2tzZVA4U2ZibHBaQlRVVWhlUlRGbFpnTm1xNlhPcjBPdFVPR3RVdU9qMU9DbDBxQldLRWt2dllDdnlvdVJMWHJhMnUwOGY1TGNCaXBZNGF2eXdtSzFPb1NpYWtYbDYxVDgvcnpNeGVnK0lZUVFRbHpaSkZnVFFnZ2hSSlBxRzVGWUxWU0RPY2ZYc0NuM0NBRGZwTytpd21MaWdkYjlVU21VYUpRcWVvZTFvM2RZTzl2eFJvc0pvOVdDMldMR2JMVmd0bG93MmU3TldLeFdOQW9WNnVyaG1hTHlYcWxRT09zU3orei9xazdCV254QUpCUGIzRUppVUhQYnRueERDVzhtcitSVWNiWkQrNk9GR1NRRVZrWnJ6N1gvTXplSEozS2hvZ2lyRlZRS0JkRytJWFFMaWJPMTMrdGlsTldkVzk1eDI2L2xOejNudHBCQWlGY0FreE9IMlo1YnJGYktMVWJLelFZTUZoUEJHbjk4VkJxN1k0N3JNeDFlMDlqWVByWlFyY0ppNUxYZnZ1R29QZ09BTjVOWDhrejcyMjNUTVlNMGZ0d2EzWTFibzd2Wm5jTUttSzFtVEpiS2Y3K3FlN1BWZ3NsaS92M2Yxb3hhcWNKYnFhbThxZFI0S3pVTy81N2J6NTlnOXRIdnVLZlZ6V2lycmJPMzh0d2V0MSt2MnJndE9vbjdXL2VyL0pxWkRSZ3NaaXhZMEdyOGJPdnFBWnhxaE9tdlFnZ2hoR2g2RXF3SklZUVFva2w5bjdHZjRjMTc0S3Z5WXRHWnpiWlFyY3JxakgwY0tramozbFo5NlI3YWhvdWpNSTFTalFhZ2daWVJPMUdVeGRtUzJoVVhTQXBweFowdGJxQnJjS3pkOW1QNlRHWWRYVVcrb2NUcGNkOWw3S1YvUkFlQ3ZmeFJLWlIyZ2VIRnpsY1U4ZDhHRElTcU8xT2NhL2RjcVZEZ3AvS3loV1FYeXplVU9GM1A3TnYwM1hUU3RzU0tsWDhlKzhFV3FnRVlMQ1ptSC8yT2ZoRWRHQjk3RTlHK3dVN1ByYUJ5dEpkYXBRSTBUdHQ0YWwzMlFaUUtoVjBWMmIxNXB6bFpsRld2ODFhWDhudGdwbFFvOEZONzQ2eE1oaFg0NzduZERYWk5JWVFRUWx3K0pGZ1RRZ2doUkpNcU5wWHpRK1ordEJvLy91TWlmRWdyT2M4YnlTdHA1aDFJOTlCNDJnUkVFZW1qeFYvdFhUbU5VNkZDcFZDaVVxclFLSlNvZm4rdVZpcFJvTUJpdFdMQlVubHZ0V0t4V3JEZy9QR1BtYi9XK2pVa0JzWFloV3JsWmlOTHoyNWpkY1krTEZiWHEydmxHWXI1MjRGRmpJdTlrYVNRVm9UOEhyQlZxYkFZT1Y5UnhLOTVxZnozM0c3eURNVzE3cHNuOGd6RmxKb05Mb08wS29YR1VyYnFqckhpN0U0S2phVU8rMy9OUDhPcDRteTI1QjV6V1dsMWMrNVJ0dVFlbzVPMkJkZUZ0S0pWUUFTaFhnSDRxRFNvRkVxVUtGQXFsQ2dWQ3Z2SHZ6K0h5cUNxNnV0cXdRcFdhK1c5YmJ1VlBFTUpoL0xQWXNYS2pPUnZlYnZiUFNnVUNqNDV1YjVPWDZNTGhpSTBTc2MvbmROS3oyT3hXcDJPZnJRQ2FTVTZscVp0ODNoTlFDR0VFRUpjV1JSV3E1dS85b1FRUWdnaFhLaHArbUZ0K0ttOHFMQ1k2clcrMXFYeVphOG5BTWdxeitmbGcwdUF5bEZXMHpxUHBrdHdMRC9sSkxQaTdBNm5SUVlhVXBmZ1dGdlFkTEFnclVITzZhVlU0Nk9xbkY2cFVmNGVWaXFVV0t4V2lreGxMa2ZlVlJmdUhkVG9yNzB1T210YkV1emx6MWJkc1VZNXZ3SUZHcVVLdFVLSlVxRkVvVkJRYmpZMGVvR0dsWDJmYjlUekN5SEVwZlR1dSsvU3AwOGZicnp4eHFidWloQTJDb1dMdFVOK0p5UFdoQkJDQ05IazZsT0E0Rko3YU5mSER0dXN3SHZIZjhSSHBXbXdSZkZyY3JqZ2JJT2YwMkF4WWJDWWdMSTZuK055RE5VQWZpdE1iOVR6VzdGV2Z2MGE5U3BDQ0NHRXVOeElzQ2FFRUVJSTBRRDB4bEwweHByYkNTR0VFRUtJcTRleTVpWkNDQ0dFRUVJSUlZUVFRb2lMU2JBbWhCQkNDQ0dFRUVJSUlVUWRTTEFtaEJCQ0NDR0VFRUlJSVVRZFNMQW1oQkJDQ0NHRUVFSUlJVVFkU0xBbWhCQkNDQ0dFRUVJSUlVUWRTTEFtaEJCQ0NDR0VFRUlJSVVRZFNMQW1oQkJDQ0NHRUVFSUlJVVFkU0xBbWhCQkNDQ0dFRUVJSUlVUWRxSnU2QStMcW9OZnIrYzkvL2tOU1VoSkpTVWtOY3M2MWE5ZWkxK3NaTTJaTXZjK2wwK2xZdlhvMWQ5OTlONzYrdnJVK3ZyUzBGRDgvUDZmN3lzcktLQzR1Smp3OHZMN2RGRUlJSVlRUXdpbVR5VVJhV2hvNm5ZNnlzakxNWm5OVGQwbGNSVlFxRmI2K3ZvU0hoeE1YRjRkYWZXMUZCVmFybGZYcjF6Tmd3QUM4dkx3YS9YcUhEeCttcEtTRVhyMTZvVkFvUERxbXNMQVFyVmJieUQycjlNb3JyNUNWbGNVWFgzeHhTYTUzcGJ1MmZscEVvekVZREt4Y3VaS2ZmLzZaK2ZQbm85Rm82bjNPWmN1V2taNmUzaURCMnRhdFcxbXlaQWw2dlo1bm4zMjIxc2MvK2VTVDlPblRoMGNmZmRSaDMvZmZmOCtubjM3Syt2WHI2OTFQSVlRUVFnZ2hMcGFYbDhlUkkwY0lDd3VqUTRjT0JBUUVvRktwbXJwYjRpcGlOcHNwTGk0bU16T1RuVHQzMHJGalIwSkRRNXU2VzVmTThlUEhlZWVkZDlpN2R5OHZ2L3l5MHpaV3F4VzlYcytGQ3hmSXpjMGxKeWVIN094c01qSXlTRTlQeDgvUGo3bHo1M3Awdlk4KytvaVVsQlRXckZualVZajU5ZGRmczJyVkt1Yk9uVXRVVkJRQTVlWGxIRDU4Mk9QWDJMTm5UNC9iWm1WbGtaNmU3bkg3YTUwRWE2SkJOR3ZXalBIang3TnExU3BTVTFOcDE2NmRSOGU5ODg0NzVPYm1NbXZXckZwZHI3YkhqUmd4Z3JWcjEvTEREejl3eXkyMzBMVnJWNCt2bFphV3hybHo1K2pZc1dPdCtpaUVFRUlJSVVSOTVlWGxrWnljVE9mT25Ra0pDV25xN29pcmxFcWxRcXZWb3RWcXljL1A1N2ZmZnFOVHAwN1hUTGlXbUpqSWhBa1RXTHg0TVczYXRHSGN1SEcyZlN0WHJyUU4wcmg0cEtoV3F5VW1Kb2JFeEVSaVkyTTl2cDdWYXExVi8vcjI3Y3ZTcFV0NTdiWFhtRE5uRGhxTkJwMU81eklFZEVZR2dqUWVDZGFFeDRZTUdlSlJ1eWVlZU1MdC91by8wRWVPSEtsVEVuN3hjVldmc0xoejMzMzM4ZE5QUCtIdjcwOWhZYUhUTnM0Ky9kdTBhUk8rdnI2MVN2aUZFRUlJSVlTb0w1UEp4SkVqUnlSVUU1ZFVTRWdJblR0M0pqazVtZDY5ZTE4ejAwTHZ1KzgrZnYzMVY3NzQ0Z3NTRWhLNDdycnJBQ2dvS0NBL1A1Lzc3NytmME5CUXdzUERpWWlJSURJeXNrN0xETUVmd1pxbjAwQmJ0MjdOQXc4OHdQejU4NWszYng1UFBmVVUwZEhSTEZxMHFFN1hGdzNyMnZnSkVRMG1LU21KL3YzNzErblluMzc2cVZaRFZXdmp4SWtUVEpvMHlhTzJtemR2ZHJsdjd0eTVKQ1FrMko1YkxCYldyRm5EZ0FFRE9IandJTG01dVE3SEhEMTZGS2ljRXVyTXNHSERQT3FYRUVJSUlZUVExYVdscFJFV0ZpYWhtcmprUWtKQ0NBc0xJeTB0alRadDJqUjFkeTRKbFVyRml5Kyt5TlNwVTUyR2lmZmRkMStEWGF0cTVGdHRwblNQR1RPR0xWdTJzR1BIRGg1NDRBRUNBd09Kakl5c2QxOTI3OTVOVUZBUWlZbUpMdHVZVENhMmJkdEd2Mzc5UEE0RHJ5VVNySWxhYWQyNnRWMVF0SDM3ZHJaczJjTGt5Wk50djN3cUtpcDQ5OTEzNmQrL1AzMzY5RUdwckN3K2UvcjA2VVlMMXFLam8zbm1tV2ZjdHBrelp3NGhJU0hjZi8vOUx0dGMvSXRwKy9idG5EOS9uaUZEaHJCczJUSjI3ZHJsOXZ6T1NMQW1oQkJDQ0NIcVFxZlQwYUZEaDZidWhyaEd4Y1RFY096WXNXc21XSVBLMXp4Ly92eEdENDhzRmt1dHI2RlVLcGs2ZFNxQmdZRXVDK3ZWbHRWcTVZTVBQc0JnTUxCa3lSS1hRZCszMzM3TC9QbnplZVdWVnhnd1lFQ0RYUHRxSXNHYThOaExMNzFrbXpkKzhPQkJGaXhZd09IRGgwbElTQ0EzTjVlWW1CZ0FMbHk0Z0Y2djU5VlhYeVV5TXBLUkkwZHkrKzIzTTNMa1NHNjg4Y1pHNlZ0d2NIQ05BZGFjT1hNSUNBandPT2l5V3Ewc1hMalFkdjRaTTJiWTdTOHJLMlBzMkxIRXhzWnk0c1FKWW1KaXVPMjIyN2o3N3J2cjlpS0VFRUlJSVlTb3BxeXNqSUNBZ0tidWhyaEdCUVFFVUZwYTJ0VGR1T1FhSWxUemRCbWxtdHAxNnRTSjk5OS8zL2E4YWlESW1UTm42clNrVXI5Ky9leWVIemh3Z0p5Y0hFYVBIdTEyOU55d1ljTll1blFwWDMzMUZYMzc5cFhpS1JlUllFMTQ3SlpiYm1IbnpwMTg4c2tuSEQ1OG1OallXS1pNbVdJYkRycHMyVExpNCtQcDJiTW56ejc3TEtXbHBTeFpzb1JQUC8yVXhZc1hjK2VkZDNMWFhYYzE5Y3Z3MktaTm0waEpTWEc3MzJLeGNNTU5OM0RpeEFsNjlPakJMNy84MGlEQjJ2YnQyOW14WTRmSDdUVWFEVEV4TVhUcjFzM2p3aEZDQ0NHRUVPTHlaamFiNVEyc2FESXFsY3Boc2Y1THFiUzBsTjI3ZDNQcTFDbVhhMlJmckUrZlByVWV6SEg0OEdGZWYvMTEyL05SbzBiWkZTK280a2xZRmhNVHc0SUZDNWd3WVlMYmRzdVdMY05pc1RCKy9IaTNRVjVrWkNUcjFxMnplLzFqeG94aDNicDFmUFBOTnpYMjUySVhGekJZczJZTkFFT0hEblY3bkwrL1A2TkdqV0xCZ2dXc1diTkdabVZkUklJMTRaSGs1R1RlZU9NTmREb2Q3ZHExc3d2VXFzeWZQNTlodzRZUkd4dkxJNDg4UXE5ZXZmaS8vL3MvN3IvL2ZoWXVYTWlpUll2NDl0dHZtVDU5T2tsSlNYYm5kL2RMeXRPMHZ5R1ZscGJ5NmFlZkVoZ1lTRkZSa2RNMksxZXU1T2FiYjdZTncrM2J0eS9mZmZjZHg0NGRjenMvM1JNdFc3YjB1SzNWYXFXd3NKRGMzRnkrKys0NzJyZHZ6NkJCZytxOGtLWVFRZ2doaEJCQ05LV1RKMCt5ZnYxNnpHWXowZEhSdEczYkZpOHZyeHFQcTgzN3FDck5tald6QlVVTEZ5NTBHS1ZuTkJwUnFWUTgrdWlqZHR0MzdOakJnUU1IZVB6eHgyM2Jxa2FZUHZUUVF5NnZwOWZyK2ZlLy93MUEvLzc5YTV4cU8zSGlSRkpUVTIzUHg0d1p3NE1QUHNqNDhlT0J5dGxrcjcvK09tKzk5Ulp0MjdZRllQVG8wWXdkTzVheFk4ZTZQRzkrZmo1YnRteWhZOGVPdEc3ZDJtMGZBRWFPSE1tS0ZTdFl0R2dSUTRZTXdkdmJ1OFpqcmhVU3JBbVB0R3ZYamw2OWVuSExMYmZRcFVzWGgvMG1rd21vSERrVkdSbkpsQ2xUZVBQTk4zbm1tV2Y0NUpOUGVQbmxseGsvZmp5TEZpMnkrOFZ4MTExM3VmejBZZVhLbFJRV0Z2TGdndys2M0hleHpNeE10Ni9EWkRLNWJLTlFLSWlPamdiZzg4OC9KejgvbjBjZmZaU1BQLzdZb2UyMmJkdElTVWxoMHFSSkhEbHlCSUJ1M2JvUkVSSEI4dVhMbVRadG10dCsxS1JseTVaMStrL2h4SWtUYk5pd2dXKy8vWllKRXliWTFyY1RRZ2doaEJCQ2lDdEJYbDRlTzNic0lDRWhnY0dEQnpmNmdJSG82R2piT3R4VlN3RlZWMVJVUkVCQWdNUHNLNTFPeDRFREIybzlLK3ZreVpPMngvdjM3Njh4V1B2c3M4OEErUHJycjIzOTgvYjJ0Z1ZiVllGamNIQXdXcTNXZHB5M3Q3ZmQ4NHQ5Ly8zM21Fd21oZzhmN2xHL0F3SUNHREZpQkV1V0xHSDE2dFdNSGozYW8rT3VCUktzQ1k5NGVYbTVMUTVRbGVyNysvc0QwTHQzYjk1OTkxMzBlajBhalFhQStQaDRoOERKM1JEU2pSczNVbGhZeUQzMzNPT3d6OWsyZ0FjZWVNRHQ2OGpLeW5MWlJxUFI4T09QUHdLVnY0VHV2LzkrV3JSbzRkRE9aREl4Zi81OE9uZnVUS2RPbld6Qm1rS2hZTml3WVh6NTVaY05NbXF0TGhJU0VnZ09EbWJ4NHNYczJyV0xQbjM2WFBJK0NDR0VFRUlJSVVSZG5UNTltb1NFQk82NDQ0Nm03Z3BRK1I2eVdiTm1EWGErcW9KNHJWcTFZdDI2ZFl3Wk02WmU1eXNwS1FHb1ZRQlpVVkhCcWxXckNBME5kVmgzelowNzc3eVRiNzc1aGhVclZqQjgrSENQUmhGZUN5UllFeDdKek15c01iUUNXTFJvRVlzV0xYTGI1b01QUHJCVk41bzhlVElSRVJHOCtPS0x0ZTdUNU1tVDZkNjl1OTM4OVpkZmZ0bGwremZmZkpPd3NEQWVlK3d4cC91cnIxOHhidHc0QWdNRDJiZHZuME83UllzV2NlN2NPWjUvL25tSGZjT0hEMmY1OHVYTW1UT0hEei84MEdtWjVzWVdFUkZCang0OTJMbHpKMGxKU1RJbFZBZ2hoQkJDQ0hIRnNGcXREQjQ4WlZYM2JnQUFJQUJKUkVGVXVLbTdBVlN1YzNqeTVNa0dHN0JRVmxiR2hnMGJTRWhJWU1TSUVjeWVQWnU5ZS9mU28wZVBPcDh6S3lzTHdPM29OS1BSeUprelowaElTQURneHg5L3BMQ3drTC84NVMrMmdUQ2VDQWtKWWNpUUlmejQ0NC84OE1NUDNIbm5uWFh1OTlWRWdqWGhrZURnWUxjajFyWnUzV29Mb2NhTkcwZFVWSlRMdGxYVExRRU9IVHBVcHltUFZjZUdoNGZiYlJzNGNLREw5bSsrK1NaK2ZuNXUyMVJ4OVV2cHdJRURMRm15aEQvOTZVOTA2dFRKWWIrL3Z6LzMzMzgvSDMvOE1aOTg4Z2xQUC8xMGpkZHFEUEh4OGV6ZXZadlUxRlFwMFM2RUVFSUlJWVM0WWdRR0JsNDJnd01PSFRwRWFXa3BYYnQyYlpEei9lYy8vNkdvcUlpLy92V3ZEQmd3Z004Ly81eDU4K2FSbEpSVTUwRVp1M2J0SWpJeTBqWjd6Sm1DZ2dLZWZQSkpGaXhZUUZoWUdFdVhMc1hQejY5T293SkhqeDdObWpWcldMNThPY09HRGF0Vk1IZTFrbUJOZU1UUHo4L2x0TTJLaWdxV0xsMUs4K2JOS1M0dTV1REJnOXgzMzMxWDNXS0c2ZW5wdlA3NjYwUkZSZkhYdi83Vlpic1JJMGF3ZWZObXZ2dnVPNEtDZ2p3YTZkZlFxZ0xIZ29LQ1MzNXRJY1MxdzBlbG9keHNiT3B1Q0hITjhsSEpteGtoeE5YbmNnblZBRmF0V29WS3BXcVFFV3VwcWFrc1hyeVl1TGc0YnJubEZ0UnFOZmZkZHg5ejVzeXA4NkNNbjMvK21XUEhqdG5XaUhQbC9QbnpLSlZLSWlJaVdMRmlCWGw1ZVV5WU1NRldiS0UyV3Jac1NjK2VQZG05ZXpmLys5Ly9McHNwdTAxSmdqVlJiL1BtelNNbko0Y3BVNmJnN2UzTnRHblRtRDU5T3RPbVRjUEh4NmVwdTljZ3pwNDl5MGNmZllUWmJHYjY5T2xrWldVNWhHdlZxNWN1WGJxVVNaTW1zV2pSSWtKRFF5LzVMNXVxdWU1V3EvV1NYbGNJY1cySjhna210VVRYMU4wUTRwb1Y1UlBjMUYwUVFvZ0dWMzJKbnFaMDhPQkJ0bTNieHFCQmd3Z0pDYW5YdWZMeThwZ3laUW9XaTRYbm5udk9OanJ0ejMvK016Lzk5QlBmZmZjZG9hR2hMdGNTZDJicjFxMjgrKzY3dEd6WjBtR2RObjkvZnc0ZE9rUnFhaW9LaFlJMWE5YlFwazBiMUdvMXpaczNKejQrdmw1cnU0MGJONDRPSFRwNE5CdnNXaURCbXFnenM5bk12SG56V0wxNk5RTUhEcVIvLy80QVBQSEVFOHlkTzVlbm4zNmFsMTU2cWNZcUoxZUNuSndjeXNyS2VPT05OMmpWcWhWNnZkNDJOWGIvL3YxczJiTEZicXBzV0ZnWXMyZlA1b01QUG1EUW9FRk4xVzBoaEdoVU40UzFsV0JOaUNaMFExamJwdTZDRUVKY05UWnYzZ3o4TWV0bi92ejUrUGo0OE5CREQ5WHJ2Sm1abVV5Wk1vV2NuQnllZU9JSnV5V0ZGQW9GVTZkTzVhbW5udUtycjc1Q3A5UHgrT09QTzUzOWxaT1RBNERGWW1IdjNyMU1uejZkdUxnNFpzNmM2VENnNWI3Nzd1T3JyNzVpNHNTSktCUUtvcU9qZWU2NTV3RG8xNjlmclFvV09OTzFhOWNHbXg1N05aQmdUZFRKZ1FNSCtOZS8vc1hwMDZlNThjWWJlZUdGRjJ6N1JvNGNTVUJBQU8rLy96NVBQUEVFUTRZTVlmVG8wYlJxMWFyUitsTldWdVpSTzZ2VldtTmJaME9QZS9ic1NmLysvUWtMQ3dNZ0tDaklOalcyckt5TUxWdTJPRXlWalltSjRhMjMzdktvWDBJSWNTVWEwYUluUCtja282dlFOM1ZYaExqbWhIc0hNYkpGejZidWhoQkNYQlUyYmRyRW0yKytTWnMyYlZpelpnMVJVVkg4NHgvL0lEVTFsY2pJU0tmSHRHL2ZucUZEaDdvOTcrYk5tNWt6Wnc1NnZaNkhIbnJJNldML0lTRWh2UFBPTzd6d3dndjg4TU1QSERod2dFY2VlWVNiYjc0WkFKUEp4QWNmZk1DNmRldlFhRFM4OWRaYlBQdnNzMHliTm8yZVBYczZuU1UyYXRRb1JvMGFWWWV2QkJRV0ZuTCsvSGtVQ2tXZGpyOFdTYkFtUEphWm1jbU9IVHZZdUhFakowK2V4TnZibTBjZWVZU3hZOGM2L05BTkhqeVk5dTNiOCtHSEg3SjI3VnJXcmwxTGZIdzh2WHIxb2srZlBuWUw2cWVucDl0Tm83eVl1MzFWaGc4Zjd0RnJPSGZ1WEkxdFY2NWM2WFN1ZVZXb0pvUVFvcEtmeW9zbkUyN2wxY01ybXJvclFseHpua3E0RFYrVlYxTjNRd2docm5nblQ1NWs1c3laZE9qUWdkbXpaN044K1hLKytPSUxWcTllVFo4K2ZVaE5UY1hIeHdlMVdvMUtwYkxkYXpRYWV2VG93Zi8rOXo4TUJnUGw1ZVZZTEJiR2pSdkgyYk5uK2VLTEw5aStmVHNhallhLy9lMXZia080Nk9obzVzNmR5NnhaczlpMWF4ZlRwMCtuVmF0VzNIYmJiZXpkdTVlOWUvZnkxNy8rbFJZdFd2RDY2Nit6Wjg4ZWV2WHFSWHA2T2dFQkFiWStWZDBzRmd0R294R1R5WVRSYU1Sc05tTTBHdW5XclJzZE8zYTB1N2JKWkdMVXFGSDQrL3ZqNWVYRmhRc1hLQzh2cDNYcjFvMzlwYjlxU0xBbVBMSmh3d2JlZnZ0dG9ISzAxdWpSb3hrOWVyVGJzS2xseTViTW1qV0x3NGNQczJyVktuYnMyRUZLU2dyWFgzKzlyYzJERHo1WTV6NTk5ZFZYdHNmdUtwYlcxdFd5THB3UVFsd0szWUxqZUxYTEdPYWVXQ3NqMTRTNEJNSzlnM2dxNFRhNkJzYzJkVmVFRU9LcUVCY1hSNXMyYmZqSFAvNkJScVBobm52dUlTa3BpWlVyVjdKOSszWUtDZ293bVV3ZW5XdkFnQUhrNWVYeDVKTlBVbEZSUWJ0MjdYamhoUmM4bXIwVkZCVEVqQmt6Mkx4NU0xOTg4UVdwcWFtVWw1Y1RGUlhGUGZmY1l4dUI5dGxubjdGeTVVb09IRGpBamgwN3FLaW93R3cyZTlTL1R6NzV4R0diV3EwbUlpS0MxTlJVb0hKNmFwczJiV3hUUjBYTkpGZ1RIaGswYUJEWjJka2tKaWJXdWhSd2x5NWQ2TktsQ3hVVkZadzZkY3B1VG5sdEZtZThXUFZqWFZVc3JTK2xVb2xTcVd5VWN3c2h4TldpVzNBYzczZC9rRlhuOXJEN3dpbXl5d3VrV3FnUURjaEhwU0hLSjVnYnd0b3lva1ZQL0dTa21oQkNOQmd2THkvZWYvOTlOSm8vS2kxMzZ0VEo3bjByVks1dFpqYWJNWnZOV0N3V3JGYXJiZWFXVXFsRW9WQ2cwV2hRS3BVODk5eHpsSmVYYy92dHQ5ZDZTbVcvZnYzbzI3Y3ZSNDhlcFdQSGpoUVhGOXZOcUlxT2p1YUpKNTV3T001a01tRTJtekdaVExhK1ZiKzJRcUZ3V1hIMXM4OCtzNzNHaTQ4VE5aTmdUWGhFb1ZCdzc3MzMxdXNjM3Q3ZURyK2NMbmZkdTNkbjdkcTFidHVNR1RPbVhoVlZoQkRpYXVDbjh1THV1SnU0Tys2bXB1N0taU003TzVzOWUvWmdNQmpvMXEwYmJkdktRdk5YS3F2VlNtRmhJZG5aMldSblozUCsvSG1zVml0ZVhsNUVSa1lTRlJWRlpHU2t5emNzUWdnaExtL1ZRelZYcWdaZGVOSzJ2Z1hzRkFxRmJjcW1zMldLbkZHcjFhalZhcWVGRHp3bGcwcnFSb0kxSVlRUVFvZ0daREFZT0hqd0lLbXBxUVFGQmRHdlh6KzBXbTFUZDB2VWcwS2hJRGc0bU9EZ1lCSVRFekVhamVUbTVwS2RuVTFXVmhicDZlbEE1WnVmOFBCdzI4M1B6NitKZXk2RUVFS0l4aWJCbWhCQ0NDRkVBemwzN2h5Ly92b3JGUlVWSkNZbTByRmpSMVFxVlZOM1N6UXdqVVpEOCtiTmFkNjhPVkJaUVMwM054ZWRUa2RHUmdabnpwd0J3Ti9mM3k1bzgvZjNiOHB1Q3lHRUVLSVJTTEFtaEJCQ0NGRlBaV1ZsN04rL244ek1URUpDUXVqYnR5L0J3Y0ZOM1MxeGlXaTFXclJhTGUzYXRjTnF0YUxYNjlIcGRPaDBPckt5c213TFF2djUrUkVlSGs1WVdCaGhZV0ZvdFZwWngwWUlJWVM0d2ttd0pvUVFRZ2hSUjFhcmxUTm56bkRvMENFc0ZndGR1M1lsSVNGQndwSnJtRUtoc0FWdFZldnFWUS9hc3JPelNVdExBMENsVWhFU0VrSm9hQ2lob2FHRWhZWEo5RkVoaEJEaUNpUEJtaEJDQ0NGRUhlVG41M1Bnd0FIT256OVBSRVFFM2J0MzkzaUJZWEZ0Q1FvS0lpZ29pRFp0MmdCUVVsSkNYbDZlN1hiNjlHbE9uRGdCZ0krUGp5MW9xN3A1c2xDMkVPTHFVYjNhcEJEaThpZkJtaEJDQ0NGRUxaU1hsL1BiYjc5eDVzd1p2TDI5NmRHakI2MWJ0MjdxYm9rcmlMKy9QLzcrL3JSczJSSUFpOFdDWHE4bkx5K1BDeGN1a0plWFIyWm1wbDE3clZaTGNIQ3c3ZDdmMzEvZWVJdGFxYWlvd012TDY1SjgzNlNtcHRLaVJRdlU2c1ovdTVtWGwwZG9hS2hIN1VKQ1F1cjgraWRPbklpdnJ5OGZmUEJCblk3M1ZFVkZCWk1tVGFKdjM3Nk1HalhLWmJYaFNaTW1VVmhZeUlJRkN4cTFQMEtJbWttd0pvUm9NQ2FUaWJTME5IUTZIV1ZsWlpqTjVxYnVrcmdFVkNvVnZyNitoSWVIRXhjWGQwbitpQmFpS1Znc0ZrNmNPTUhSbzBleFdDeTBiOStlRGgwNnlHZ2lVVzlLcGRKV2RUUStQaDRBbzlGSWZuNCsrZm41RkJRVVVGaFlTRlpXRmxhckZRQzFXbTJiY2xvVnVHbTFXdmwrRkU1dDJyU0pqei8rbUx2dnZwdVJJMGM2YldNeW1TZ3ZMN2U3bFpTVVVGaFlhTHRWZlM4V0ZoWXlaY29VZ29LQ0hNNnpZTUVDRmk5ZXpDT1BQTUxZc1dNYjlYVVZGQlF3WWNJRUlpTWptVFp0bW0xVXFEUFBQUE1NcGFXbFRKMDZsYVNrcEZwZjYrelpzNWRrVlBMU3BVdEpTVW5oM0xsejlPL2YzeGJBWHl3N081djgvUHhHNzQ4UW9tYnk3a2NJMFNEeTh2STRjdVFJWVdGaGRPalFnWUNBQUttRWQ0MHdtODBVRnhlVG1abkp6cDA3NmRpeG8wZWZIQXR4SmNuSXlPRGd3WU9VbEpRUUV4TkR0MjdkWk5xbmFGUWFqWWFJaUFnaUlpSnMyNnBHdGxXRkd3VUZCV1JrWkpDU2ttSnI0Ky92VDFCUUVJR0JnWFkzSHgrZnBuZ1o0aklSSEJ4TVhsNGVuMy8rT2IxNjlTSTZPaHFvREdjZWYveHh5c3ZMTVpsTUhwL1AyOXVidExRMHVuVHA0ckN2ZmZ2MldLMVdGaTllek5DaFF4MEt1UXdaTXFSV2ZWY3FsYXhkdTlicHZwOS8vaG16MlV4NWVUbHhjWEV1ejNIeTVFbXlzN05ScTlXMnRROGJVbTFmMC9yMTY1MXVUMGxKWWRteVpRQTg5TkJETGtNMUljVGxSWUkxSVVTOTVlWGxrWnljVE9mT25Ra0pDV25xN29oTFRLVlMyVVpLNU9mbjg5dHZ2OUdwVXljSjE4UlZJVDgvbjBPSERwR2JtNHRXcTZWLy8vNTJRWWNRbDFMMWtXM1ZsWmVYVTFCUVlBdmM5SG85dWJtNWRpUEhOUnFOUTlnV0dCZ29INFJkSTdwMTY4YkFnUVA1K2VlZm1UTm5EbSs5OVJZQWtaR1J0R3ZYRHFWU2lZK1BEejQrUHZqNit1TGo0OE82ZGV2UTYvVzg4c29ydHUrWG9LQWd0RnF0eSttSkFMMTc5Nlo5Ky9ZY1AzNmNoUXNYOHZUVFR6dHQ1MGxvbEo2ZTduYi9talZyQUJneFlvVGJFZk5idG13Qm9GZXZYbzMyb1loS3BTSW1Kc1p0bTh6TVRKY3pPaW9xS25qenpUY3hHbzEwNzk2ZFVhTkdBZkRHRzIvd3l5Ky91RHlucTFEUFZYZ25oR2g0RXF3SkllckZaREp4NU1nUkNkVUVBQ0VoSVhUdTNKbms1R1I2OSs0dDAwTEZGYXVnb0lEazVHUXlNelB4OXZibSt1dXZKejQrWHRhMEVwY2xIeDhmb3FLaWlJcUtzbTJ6V3EyVWxaVlJYRnhNVVZHUjdYYisvSGxiVmRJcS92NytCQVlHNHUvdmo1K2ZuOTI5dDdlM2ZOOWZKU1pPbk1qV3JWdlp0MjhmbXpkdnBsKy9maWdVQ21iTm11VzAvYTVkdTlEcjlRd1lNS0RXMXhvL2ZqeHZ2LzAyNGVIaFR2Y3JsVXErK09LTEdzL2piaVRZa1NOSE9IUG1ERDQrUHR4eHh4MHUyMWtzRmx2STFLZFBId29MQzEyMnJVL1FIQklTVXVOcnV2ZmVlOG5KeVhIWWJyVmFtVDE3Tm1scGFVUkdSdkx5eXkvYmZ1NjZkdTJLbDVlWHd6Ry8vUElMQm9PQm9VT0gybTNmdkhrejVlWGxkWG9OUW9pNmtYYzhRb2g2U1V0TEl5d3NURUkxWVJNU0VrSllXQmhwYVdsdTF6b1I0bkpVV0ZqSWtTTkhPSGZ1SEY1ZVhuVHAwb1cyYmR0S1NDeXVPQXFGQWo4L1AvejgvQnhHV1ZaTjRhOGV1QlVYRjVPUmtlSHdobHlwVkRvTjNLcnVmWHg4SkhpN1FvU0hoM1A3N2JlemV2VnEwdExTeU0vUFovTGt5UzdiWjJWbEFmQ1h2L3pGN1htZGhVazMzWFFUQ3hZc2FKVFI2eGVIYmVYbDVkeDExMTBPN2FyQ3RMMTc5M0wrL0hrQTNubm5IYmZuZnUrOTkramN1VE1BTDd6d2d0MCtxOVZLYVdtcDNmWm5uMzNXNVNpMXI3Lyttb0NBQUtkOXU5aW5uMzdLcGsyYjhQUHpZL3IwNlhacjE5MXh4eDFPZzhNOWUvWmdNQmo0MjkvK1pyZjk0TUdERXF3SmNZbkpYNGxDaUhyUjZYUjA2TkNocWJzaExqTXhNVEVjTzNaTWdqVnh4U2dxS2lJNU9abjA5SFEwR2cyZE9uV2lYYnQyc2hDOHVDcFZuOEovTWJQWlRHbHBLU1VsSmJiN3FzZVptWmxPZzdmcTB3ZGQzWHQ3ZTErcWx5ZmNtREJoQXJmZmZqdng4ZkhvZExvYXAxcEN6ZE14QVk0ZE8rWnk1RnNWZDZPNVhubmxGWGJ2M3MyU0pVdG8xcXhaamRjRG5CWk9BTkRyOVhiUFY2NWNDVUN6WnMxY1RtSE55TWpBWXJIWWZZank2NisvT3JRem1VeDIyOHZLeWx6MmIrSENoVVJHUnJvTjFxeFdLL1BtemVQYmI3OUZyVll6ZmZwMDJyUnBnOFZpUWFsVXVqeE9DSEY1a1dCTkNGRXZaV1Zsc29DM2NCQVFFRUJwYVdsVGQwT0lHaFVWRlhIMDZGSE9uajJMU3FXaVk4ZU9KQ1FrU0tBbXJsa3FsY3EybnBZenpvSzNzckl5eXNyS0tDb3FJamMzRjZQUjZIQ2Nzelc4cXU2OXZMenc5dmEydTVkUmNJMGpORFRVTm9vc1BEemNZUjB1blU3SDU1OS96clp0MjFBb0ZKU1ZsUkVjSEV4aVlpS1BQdnFveTNYUkRBWURHUmtaRHR1dFZxdXRrcTBuYWhNbUxWbXl4R0dLcE1GZzRNOS8vclB0K2VuVHA5bTdkeTgrUGo3ODYxLy9jaG9tQTl4NTU1MFVGeGZibmUvaXI4MnR0OTVLWUdBZzMzenpqY2Q5ck1ucDA2ZHRvZHFVS1ZOSVNrcWlzTENReHg5L25NR0RCOU9wVXllbVRKbmk5aHl1cHN0VzN5N3JyUW5SdUNSWUUwTFVpOWxzbGtXUGhRT1ZTdVZ5Y1Y0aExnYzZuWTRUSjA2UW1abUpTcVdpZmZ2MnRHL2YzdWs2TmtLSVA5UVV2QUcyS28xbFpXVjI5MVdQaTR1TDBlbDBHQXdHbCtmUWFEUk9BemRuanpVYURXcTFHbzFHSTZOODZpZ2xKWVZ2di8yV24zNzZpWkNRRVA3NXozOHljK1pNMHRQVCtmRERENWt5WlFvUFAvd3dQWHIwNExiYmJxTm56NTUybzcrNmR1M3F0SExuakJrejJMUnBFemZkZEpQYjYxZjl6ZERRZjFNdVhMZ1FnR0hEaHJrTTFhcGYzOTIwZjZ2VjJ1Q0JiOXUyYlJrMGFCQURCdzZrVjY5ZVFPVVVVcDFPeDIrLy9jWXR0OXppc0laYWxacldXSE4xbkJDaTRVbXdKb1FRUW9ocmd0VnE1ZHk1Y3h3L2ZwejgvSHk4dmIzcDNMa3o4Zkh4TWsxTmlBYWtVcW53OS9mSDM5L2ZiVHVMeFVKNWVUa0dnNEdLaWdvTUJvUEx4OFhGeFZSVVZEZ2REVmVkVXFtMGhXelY3MnZhcGxhclVhbFVxRlFxbEVxbDNYM1Y0eXR4RkYxeGNUR1RKazJ5MnhZUUVNQ2NPWE00ZmZvMGUvYnM0WmRmZmlFbEpRV0FRWU1HOGRSVFQ5bk5Sb2lLaW1MdTNMbDgvZlhYZlB2dHQrelpzd2UxV2szbnpwMXAzNzQ5SFR0MjVNWWJiM1M0OXM2ZE85bTBhUk5hclpabm4zM1diVDg5Q2JacTY5Q2hRMnpidGcxL2YzL0dqUnZuMGZYZGpWYTJXcTBlQjdkVm8vUThDUXBmZlBGRjIvZFdhbW9xUC96d0EwcWxrcWVlZW9wV3JWbzVyS0ZXcGFZMTFsd2RWeGNmZmZSUmc1M0xFOFhGeFpmMGVrTFVsd1JyUWdnaGhMaXFHWTFHenB3NXc4bVRKeWt0TFNVb0tJZ2VQWG9RR3hzckkyNkZhRUpLcGRKV1lNRlRWcXZWSVh3ekdvMFlqVVpNSmhNbWs4bjJ1UHA5YVdtcDNiYmFURStzb2xBb25BWnVGOTlYaFhEVmIxWEgxM1piZlpuTlpvYzEwb0tDZ2toUFQrZTU1NTZ6clptWGtKREFvNDgrU3JkdTNaeWV4OXZibTRrVEovS25QLzJKcFV1WHNuSGpSZzRjT01DQkF3ZjR5MS8rNGhDczZYUTYzbm5uSFJRS0JjOC8venpCd2NGdSsxa1ZtRGJraHh4K2ZuNWNkOTExM0hERERRUUVCRkJXVnVaeWpUV1R5UVM0RHZZc0ZndmcrWWk2cXErcmo0OVBqVzJyL3AydFZpdi8vT2MvTVp2TmpCNDltdmo0ZUkrdWRTbFVWRlJjMHV1NVc3dE9pTXVSQkd0Q0NDR0V1Q3FWbHBaeTZ0UXBVbEpTTUJxTlJFUkVjUDMxMXhNVkZYVkZqandSUWxTR0VON2UzdlVPWU14bXMxM1FaaktaTUp2TldDd1d6R2F6UjQrZGJUTWFqYllRcG1wOXNlcnJqTlYyVzAyQlZFMkNnb0pzaS9kRDVWcGlBTEd4c1R6MjJHTnMyclNKMGFOSGM4TU5Oemo4WG5SV2JLQkZpeFk4Ly96elBQend3L3p5eXkvczM3K2ZVYU5HMmJXcHFLaGcrdlRwRkJZV2NzODk5OUM3ZCs4YSsya3dHR3dqQnh0SzI3WnRtVFZyRmprNU9UejMzSE1FQmdZeVk4WU1oMUZuVnF2VjltOVdmVG1BNnRWUXEvNWQ4dkx5N0xZSEJBVHd3UWNmT0gwOVFLMUM0Ly8rOTc4Y1BYb1VmMzkvSG5qZ0FkdjJCeDU0Z016TVRKZkh1VnBqclNHNXF4N2IwTjU5OTEzQ3c4TXYyZldFYUFnU3JBa2hoQkRpcW1HeFdNakt5aUlsSllYczdHd1VDZ1V0VzdZa0lTR0JrSkNRcHU2ZUVPSXlVVFhpN0hLZkJyNWh3NFo2SGE5UUtGd1dtUm8yYkJqRGhnMWo5dXpaTlM2UVg5MlhYMzVKaXhZdHVQUE9PMjFCWFJXVHljUnJyNzNHOGVQSEFSZ3hZZ1NwcWFtMGF0WEs3VG5MeXNyY3JvRldIMzUrZnVUbDVYSHMyREUrKyt3ekhudnNNWWMrVjZrK0ZkUlpOZFNMUndDNnFreWFsNWNINEhHQnI1U1VGT2JQbnc5Z0srcFJwVy9mdnVUbjV6c2NVOU1hYTBLSVMwZUNOU0dFRUVKYzhVcEtTa2hKU1NFMU5aWHk4bkw4L1B6bzFLa1RyVnExcXRXSUFTR0V1TmFFaG9iYXFuMW1abVppTnBzZHFuK2F6V1l5TXpNSkR3K25SWXNXVHM5ak1wbVlPWE1tdTNmdnRtMmJQSGt5Rnk1Y1lOcTBhWFR2M3QxbEgvTHk4b2lMaTZ0VnY2dFgvM1FuTURDUUtWT204SC8vOTM5ODg4MDN0b0lCMWZ0ZHBYcXdWcjJTWmtwS0NvODk5aGhKU1VuTW5qMjd4bXZtNU9RQWVQU2FTa3RMbVRGamhzdGlIbzg4OG9qVDdhN1dXSXVPamthdjE5ZDRYU0ZFdzVGZ1RRZ2hoQkJYSkl2RlFrWkdCaWtwS2VUbTVxSlFLSWlKaVNFK1BwN0l5RWlaN2ltRUVCNTQrT0dIZWZqaGh6R1pUQXdmUGh4L2YzK0hhYUFIRHg3aytlZWY1L3JycjNkNmp0TFNVcVpQbjg3Ky9mdUppWWtoUHorZnNySXlIbjMwVWFaUG44NlVLVk40NFlVWEdEaHdvTU94ZXIyZTB0SlNEQVlEUzVjdVpmejQ4UjcxdTBXTEZnNi81NnVLMUZ5c1E0Y09QUHp3dzh5Yk40LzMzbnVQdG0zYjJrS3Y2Z1V4WEUxRjFlbDBBQzdYYUx2WW1UTm5BR29jcVdjMm0zbnR0ZGRJVDArblU2ZE9KQ2NuZTNSK2QrNjk5OTU2bjBNSVVUc1NyQWtoaEJEaWlsSllXRWhhV2hxcHFhbFVWRlFRRUJCQWx5NWRhTldxbFVjTFJRc2hoSEIwNXN3WmpFWWppWW1KRHZ1cVJxR3RYYnVXdFd2WEFwV0ZCcjcvL25zQWpoNDl5djc5KzlGcXRjeWNPWk9ubjM2YXNySXlldmZ1elVzdnZjUWJiN3pCekprem5VNmRQSExrQ0FDblQ1L205T25USGdkcjgrYk5zMXNURFNyWE5uTTFrbTNVcUZGczM3NmR3NGNQOC9ycnJ6TjM3bHk4dmIzdENoZTQra0FtTnpjWHFLeDB1bWJOR3Y3MHB6KzU3ZHVoUTRjQVdMRmlCWHYyN09IdmYvKzcwM2FiTjI5bTM3NTloSVNFTUhYcVZJZlhialFhZWYvOTk1MGVXMUpTQXVCMkJOM0VpUlBydlU2ZkVLSm1FcXdKSVlRUTRySlhYRnhNZW5vNlo4K2VSYS9YbzFRcWFkNjhPZkh4OFlTSGg4dm9OQ0dFcUtlcUlnZk9ScVg1Ky92YnJlVzFidDA2dThDbVc3ZHVoSWVITTJQR0RHSmlZdXlPN2QrL1AzcTlucFNVRktmbjNydDNMeHFOQnF2VmFqY3RzNkZWVlNoOTlORkh5Y3JLNHVqUm95UWxKZGtxWHJwYmIrL3c0Y05BNVlpNDk5NTdENlBSeVBEaHc1MjJMU2dvNE1DQkF3UUhCNU9Ta3VKMnZiTWJiN3lSc0xBd1huMzFWY0xDd2h6Mm0wd20xcTFiNS9aMXVkdC96ejMzU0xBbXhDVWd3Wm9RUWdnaExrdGxaV1cyTUMwL1B4K0ZRa0Y0ZURnSkNRazBiOTdjWWFTQ0VFS0l1amwwNkJBYk4yNUVyVlp6NjYyM091eWZNR0dDN1hGeGNUSHIxcTJ6S3dpalZxdjUrT09QWFlZNGQ5eHhoKzF4cjE2OWJKVTV5OHZMMmJoeEkwbEpTUncrZk5naFdLdmV0aUhFeE1Ud3Q3LzlqZGF0V3hNYkd3dFFZN0Jtc1ZqWXUzY3ZBTjI3ZDJmZnZuMTgrT0dIR0F3R1JvOGVEVlFXZ3FncVZQRGRkOTloTXBtNDZhYWIrT0dISCt6Tzljb3JyOWl0cGVidDdjM2N1WE9kaG1wUU9mVzArbHB2MVkwZE81YjgvSHlYKzRVUWw0NEVhMElJSVlTNGJGUlVWSER1M0RuUzA5TnRhOXFFaFlXUmxKUkV5NVl0WmFxbkVFSTBzQ05IampCMTZsUXNGZ3RqeG93aFBEemNiZnM5ZS9ZQWxZdmtWK2ZweUtnWk0yYllIcTlhdFlyaTRtSUdEUnBrR3hYbXJPM216WnN4R28zY2ZQUE5IbDNEbmY3OSs5czlyeHBSNXVyRG1vTUhEMUpVVkVSb2FDaHZ2dmttczJiTll1UEdqY3liTncrRlFzR29VYU40NXBsbkFNakt5bUw1OHVVb0ZBcUdEeC91RUt4MTZOQUJnSk1uVDlLdVhUc0FsNkdhRU9MS0ljR2FFRUlJSVpwVWFXa3BXVmxaWkdSa2tKdWJpOVZxSlRnNG1DNWR1dEN5WlV2OC9mMmJ1b3RDQ0hIRnEvcXd3bVF5WVRLWlVLbFVmUDc1NTZ4WXNRS0x4VUxuenAxNTRJRUg3STQ1ZCs0Y0w3MzBFcjYrdnFqVmF0dUhId0I5K3ZTcFYzOHlNek5adUhBaFlXRmg5Ty9mMytWYVlnQy8vZlliSzFldTVMbm5ucXZYTlowcEt5c0RjUG5CemJKbHl3QVlNR0FBU3FXUzU1OS9IcDFPeDZGRGgvalh2LzZGUXFIZ3JydnVvcUtpZ3BreloxSlJVY0hBZ1FPSmo0OTNlYzNubjM4ZXJWYkx2SG56WEJaRW1EOS9Qdm41K1M3UDRja2FhNEJEMVZBaFJNT1RZRTBJSVlRUWw1VFZhaVV2TDQrc3JDd3lNek1wTEN3RUlDZ29pQTRkT3RDeVpVdW5DMXdMSVlTb204TENRbDU4OFVXZzhzT01yNzc2aWtjZWVZVGk0bUlzRmd0SlNVbTgrdXFyYURRYXUrTmF0R2hCU1VrSk9UazVRT1hVeFpZdFczTEhIWGM0cmZEcEtiMWV6NVFwVTZpb3FHRFNwRWt1cTNGV0tTZ29BS2h4TkYxZEZCVVZBYzZEdGVQSGo3TnYzejdVYWpXalJvMENLcWU5VHBzMmpTZWZmSkx6NTgrajAra3dtVXk4L2ZiYkhEMTZGSzFXeStPUFArN3llbWF6bWJLeU1nd0dnOXRSMkZ1MmJDRXpNN1BHL3RlMEJwc0VhMEkwUGduV2hCQkNDTkhvakVZak9UazVaR1pta3AyZFRVVkZCVXFsa3ZEd2NGcTNiazEwZExSdGZSb2hoQkFOcDZTa2hKZGVlb24wOUhTNmRPbkNoUXNYV0w1OE9RRUJBVHorK09QRXhjVXhmUGh3VkNxVjArT3JpaG8wbE96c2JLWk5tMFo2ZWpvMzNIQURRNFlNQWJBVm9UR2J6UTU5eWNyS0FpQXFLc3EyelZYMXo5bzZldlFvQU0yYU5iUGJickZZK09TVFR3QVlPblFvRVJFUnRuMWFyWmJYWDM4ZHE5Vks4K2JObVQ1OU9qdDM3a1NwVlBMM3YvL2RidjA1czlsc2Q5Njh2RHlzVmlzUkVSRnVDKzhzV0xEQWJiOWxqVFVoTGg4U3JBa2hoQkNpVVJRVkZaR1ZsVVZXVmhZNm5RNnIxWXEzdHpmUjBkRkVSMGNUR1JucE1EcENDQ0ZFdzZtb3FHRHExS21jT25XS1ZxMWE4ZHBycjVHVmxjVXp6enpENTU5L3pzNmRPeGs1Y2lSNWVYazBhOWJNNHdyTEpwTUpnOEdBMFdqRVpESjV0RTZZMVdwbC9mcjF6SnMzRDcxZVQxeGNIQys5OUpMdG1xR2hvV1JrWkxCbXpScHV1KzAyMUdvMUJvT0JyVnUzY3Z6NGNieTh2T3pXZGFzZVhsWG5iUHBrZW5vNm1abVpSRVZGRVJ3Y2pLK3ZMMmF6bVQxNzlyQjY5V29BMjVwblZaWXZYMDV5Y2pKYXJaYUhIMzdZNFp5dFc3ZEdwOVB4L1BQUGMrellNUlFLQmM4ODh3emR1M2UzdFFrTURFU24wNUdjbkV5blRwMHdtODJzWGJzV3dGWThRUWh4NVpOZ1RRZ2hoQkFOb3JpNEdKMU9SMjV1THJtNXViWUZvYlZhTFltSmlVUkhSeE1hR3VyeEd6Y2hoQkQxazUrZno1RWpSd2dJQ0dER2pCa0VCQVRRcmwwNzNudnZQVjU3N1RXU2s1TkpUazRHUUtWUzRlWGxoVXFsc3J0QjVhamszUmhXQUFBZ0FFbEVRVlRqNmplcjFXcTd4dlhYWDgvYmI3L3RzZzhXaTRXdFc3ZXlZc1VLamgwN0JrQjhmRHd6Wjg0a01ERFExcTVmdjM0c1diS0VPWFBtTUdmT0hJZnozSExMTFhaVFJoY3RXdVJRY01CZ01EZ2R5YWJUNlpneVpZckxQbXExV3J2alNrcEsrUHJycndHWU5HbVMwK1VKZHUzYXhheFpzOURyOVNnVUNpWk5tc1R0dDk5dTE2Wjc5Kzc4OHNzdlBQdnNzdzdIRHg0ODJHVi9oQkJYRmduV2hCQkNDRkVucGFXbHRoQk5wOU5SV2xvS2dLK3ZMNUdSa1lTSGh4TVpHWW1mbjE4VDkxUUlJYTVOVVZGUkRCMDZsRjY5ZWhFWkdXbmIzcjU5ZTc3ODhrdTJiTm5DOXUzYnljcktvcUNnd0RZQ3JieThIS1BSaU1WaUFTcW5hU3FWU3BSS3BTMThVeXFWcUZRcWhnOGY3cllQMmRuWnpKbzFpNHFLQ2dBR0RSckVNODg4NDdCby8vMzMzNDlXcTJYbnpwMjI2WklLaFFLdFZrdlBuajBaUFhwMGphOVhvVkE0TFhnVEZ4ZEhRRUFBWldWbGRsTXovZjM5NmR5NU14TW5Ua1NyMWRwdDc5V3JGN0d4c2ZUcjE4L3B0VFFhalcyZHRCZGZmTkZweGRKSmt5WVJHQmpJc1dQSGJCODJoWVNFTUhqd1lJZnFwRUtJSzVmQ1d2M2pCaUhFVmVQZGQ5K2xUNTgrM0hqampZMTZuUTBiTnNnbmJzSXArZDY0K3BTVmxkbU5TS3VxU09iajQwTjRlRGdSRVJGRVJFVElXbWxDQ05GQUd1TC9Vb1BCNERDeXkxTlZieFZyTzlMNDczLy9POFhGeFh6NDRZZEE1VHB0Ly92Zi8zajQ0WWU1NFlZYjZ0U1hLbFhWVGV0YXlNQmtNbUUwR2dGY1Z1U0V5dEYrd2NIQmJsLzdrU05IOFBYMXBYWHIxblhxeTVYZ1V2ODk5KzY3NzlLaVJRdkdqUnQzeWE0cFJFMFVOZndTbEJGclFnZ2hoSEJnTXBuSXo4OG5MeS9QZHFzYWtlYmw1VVZFUkFRSkNRbEVSRVJJQlU4aGhMaU0xVFZVZzlvSGFsVm16cHhwOTN6a3lKR01IRG15UVpZQ3FHOWxVTFZhWFdNVlVuQzlobHQxSFR0MnJGZGZoQkJYQnduV2hCQ1hqWXFLQ3J5OHZDN0ora3VwcWFtMGFOSENveitzR2t0cGFTbHIxNjRsTmpiV2JxSGJocjdHZDk5OXgwMDMzVVRMbGkwYjVScml5bWUxV3RIcjlYWWhXbUZob1cya1FrQkFBT0hoNFlTR2hoSWVIazVRVUpDc2t5YUVFTUpqOG4rR0VPSnFKc0dhYURDN2R1MWl5NVl0VEo0OHVVbis4OXk5ZXpkK2ZuNTA3dHo1a2x6djFLbFRwS1NrTUhUbzBFdHl2YXZkcGsyYitQampqN243N3JzWk9YS2swelpWYTM1VXY1V1VsRkJZV0dpN0ZSUVUyQjVQbVRMRjZVaWFCUXNXc0hqeFloNTU1QkhHamgzYjJDL05wYk5uei9MSko1OFFGeGZIcDU5KzJpZy9OeDkrK0NFYk5td2dPVG1aMTE5L3ZjSFBMNjVNcGFXbDVPZm5jK0hDQmZMeThzalB6OGRrTWdIZzdlMU5hR2dvelpzM0p6UTBsTkRRMEhxTmRoQkNDQ0dFdU54VlZhMGRNR0RBSmZtN3B5N3ZuUXNMQyszV0Ftd3NPcDJPL1B4OEVoSVNHdjFhVndzSjFxNWllL2Z1NWRTcFUvVSt6L2p4NHoxcWQvRGdRZGF1WFV2TGxpMHYrWng0azhuRWh4OStpTWxrWXQ2OGViWXdaY2lRSWJVNno2QkJnM2pwcFplQXlyV0UzUG5sbDE5WXRtd1pmZnYyZGR0T285RTA2YWlvSzBWd2NEQjVlWGw4L3ZubjlPclZ5MVpPUFRzN204Y2ZmNXp5OG5MYkczOVBlSHQ3azVhV1JwY3VYUnoydFcvZkhxdlZ5dUxGaXhrNmRDakJ3Y0YyKzJ2N2ZhTlVLbTJsMDJzak1UR1JQbjM2c0gzN2RyWnUzVnJqOTVJckZvdUZUWnMyOGZQUFAvUHFxNitpVkNwdCsrNisrMjUrK3VrbmR1N2N5YSsvL3NwMTExM25jUHpCZ3dkWnRHZ1JuVHAxNHNFSEg2eFRIOFRseVdBdzJBWFBWYmVxbnlXVlNrVndjRER4OGZHMkVNM1pvczlDQ0NHRUVGZXo0OGVQODg0Nzc3QjM3MTVlZnZsbHAyMnFSdmhmdUhDQjNOeGNjbkp5eU03T0ppTWpnL1QwZFB6OC9KZzdkNjVIMTZ2dGUrZXZ2LzZhVmF0V01YZnVYS0tpb2dBb0x5L244T0hESHIvR25qMTdldFJ1eFlvVnJGeTVrbVhMbHJsc28xS3BMa25JZDZXUWQvdFhzVzNidHZIOTk5L1grenllQm1zUFB2Z2dtemR2NXVqUm83WXFQcGVLV3ExbTh1VEp2UERDQzh5ZVBkczJNdWVMTDc2bzFYbXF2NkdzcWNLUnArMmVldW9wUm93WVVhdCtYSXU2ZGV2R3dJRUQrZm5ubjVrelp3NXZ2ZlVXQUpHUmtiUnIxdzZsVW9tUGp3OCtQajc0K3ZyaTQrUER1blhyME92MXZQTEtLd1FHQmhJWUdFaFFVQkJhcmRidFlyUzllL2VtZmZ2MkhEOStuSVVMRi9MMDAwODdiZWZKMU1uMDlIU24yMmZQbnMyNmRlczhlT1dWWG52dE5ZL2FyVisvM3VuMkR6NzRnT0xpWWs2Y09FRmlZcUp0ZTJ4c0xJTUhEMmJkdW5YTW16ZVBUejc1eE9GbjgrVEpreHc0Y01EanZvckxqOWxzUnEvWE93Um9WUlhJb0xMQWdGYXJKVDQrbnFDZ0lJS0RnOUZxdFhaQnJCQkNDQ0ZFVTZ2Kzk4dWxrcGlZeUlRSkUxaThlREZ0MnJTeEM3dFdybHpKa2lWTDBPdjFkbFZsQWJSYUxURXhNU1FtSmhJYkcrdng5V3I3M3JsdjM3NHNYYnFVMTE1N2pUbHo1cURSYU5EcGRDNURRR2Rjdlk5d3hWM2cxNnhaTTVZc1dWS3I4MTNOSkZpN0JxeGZ2NTY4dkR3MmJ0eElseTVkN041MHUvUFBmLzZUTld2VzJKNS8vUEhIckZ5NXNzYmpjbkp5M0U2UHZQUE9PM25paVNjODZrTnRKQ1VsTVd6WU1GYXZYczJQUC83STdiZmZUc3VXTFNrdExhV29xS2pHNDZ1WElBZjQ5Ny8vN2JaOVZaSmZVN3ZBd01DYU95OEFtRGh4SWx1M2JtWGZ2bjFzM3J5WmZ2MzZvVkFvbURWcmx0UDJ1M2J0UXEvWE0yREFnRnBmYS96NDhiejk5dHN1RjhCVktwVWVCYk91UnJmMTZ0WExidEhiNU9Sa2twT1QrZE9mL2xUajk0VFpiR2IxNnRWb3RWb0dEaHhZWXgrVVNpWGR1blZqMjdadDdOKy8zK0ZuL041NzcyWERoZzJjUG4yYWJkdTJPWlNEcnhyWjZteDBuN2g4V0sxV1NrdExLUzR1cHFTa2hPTGlZb3FMaXlrc0xLVDQvOXU3ODdBb3E3OE40UGN3dzQ2aXlDSW9vWks1RUlvcnFFVXVhZXFycGlua2JqKzNMRW15ck5UQ1BjR01TazE3VFUxRmNkOHkvS2tFbW9vQ2JpR0tvcVppQ0FUSVB1eXp2SC93emhQanpNQXdBbTczNTdybWNwNzlETUxBYzg4NTN5T1ZDdnRKSkJJMGJOZ1FqbzZPc0xhMkZoNm1wcVpQc1BWRVJFUkUrbEhOT2w3ZkpreVlnRC8vL0JPLy9QSUxYbm5sRldHa1IyNXVMbkp5Y2pCeDRrU2gzcXk5dlQwY0hCeDBmcGhmMi9mT0xWdTJ4S1JKazdCeDQwYXNYNzhlZm41K2NIUjB4UGJ0MncxN3NYcW9xdjM4WUZZZGc3VVh4SVVMRi9Eenp6OWo4ZUxGajMydUR6NzR3T0JqZi9ycHA4ZStmbFVtVDU2TU0yZk9ZT2ZPblJnd1lBQWtFZ2xPbkRpQlZhdFdWWHZzb3dtK0tuQXBLU2tScHZXdVREVk50NjVQVkJ3ZEhUa0V0SWJzN093d2VQQmcvUGJiYjdoLy96NXljbkx3NmFlZjZ0dy9MUzBOUU1YL2UxVzBCV1M5ZXZYQzFxMWJZV05qODNpTjFzSGIyeHZlM3Q3Q2NsQlFFSzVkdTRhTEZ5OWkwYUpGYU4yNnRkYmp5c3JLc0hUcFVwU1dsc0xTMGhLalI0K0dsWlZWdGRmcjFxMGJ6cDQ5aTNQbnptSHMyTEZxMnh3ZEhkRzdkMitjT0hFQzI3WnRRNjlldmRRK0ZWTjFJYSt2K29Ta20xd3VGMEt6eXVHWlZDcEZVVkVSRkFxRnNLOVlMSWFWbFJVYU4yNk1GaTFhQ0FHYWhZVUZpMFFURVJIUk02dTR1QmkzYnQycTl4cGZZckVZWDN6eEJRSUNBclRleDAyWU1LSEc1NnpOZTJjZkh4K2NPWE1HMGRIUm1EUnBFaG8wYUtEUk9hUW1kSTI4VVgxZ201T1RVK1h4V1ZsWmFONjhPZi91QklPMTU5cVlNV013YU5BZ0FNQ05HemNBVkV3Ym5aNmVydGZ4UTRjT3haQWhRelRXdi9QT093Q0FTNWN1NGFXWFh0TG84WFB5NUVuY3ZuMGIwNmRQMXppMnJvTTFLeXNyTEZpd0FNN096aHB2aHJxNnZvYUZoVlVadkYyOWVyWEtMcmE2UXAzdDI3Yy8xaHZkaTJyczJMRVlQSGd3V3JWcWhjek1USjF2K0pYcHMwOWlZcUxPbm04cVZmVlErL0xMTDNIKy9IbnMzTGtUdHJhMjFWN3ZVWFBuemtYejVzMFJFaEtDa0pBUW5STUpmUC85OTRpSmlVR0hEaDJ3ZVBGaXZVSTFBT2pac3lkV3JWcUZXN2R1SVNNakEvYjI5bXJiUjQ4ZWpaTW5UNkp4NDhZb0xDd1V6cHVhbW9xTWpBeUl4V0pPR1Y4UHlzcktVRnhjclBaUTlVS1RTcVVhdFIxTlRFeUU4TXpaMlJsV1ZsYkN3OHpNN0FtOUNpSWlJcUs2MDZSSkUwUkVSS0JSbzBZYWY5UFdOU2NuSjJ6Y3VMSFd3cUxhdkhjMk1qSkNRRUFBR2pSb0FBc0xpOGR1VzNXZEU2cmJEZ0JIamh6aEpGZGdzUFpjczdlM0Y5NklWTUhhckZtejlENSt5SkFoOFBmM0Y1WTlQVDJGQW9VeW1ReWJOMi9HblR0MzBMZHZYNHdmUDE0b05oOGJHNHNUSjA1b2ZYTjQ3NzMzOUI2S2FpaGR3OWxTVTFPMXJzL056ZFhydkd2WHJ0WHJVNVBJeUVpaFBoalZuS3FBT2xEUmcrM1JRRFF6TXhPYk5tM0MyYk5uSVJLSlVGeGNqRWFOR3FGdDI3YVlQbjI2enJwb1pXVmxTRWxKMFZpdlZDcWhWQ3IxYnA4KzNaNnJtL3dnSmlhbTJuM2k0K014WXNRSXJkdmF0bTJMTld2V3FLMXIzTGd4M04zZEVSOGZqNGlJQ0kxZWF5MWJ0c1Q2OWV2UnNtVkx0ZlZuenB3QlVQRnp3NkRHY0hLNUhNWEZ4U2dwS2RFSXppby9LdmM0VXpFM040ZWxwU1VjSEJ6VWdqTkxTMHYrb1VKRVJFUXZuRmF0V3VIdnYvOUdhR2dvdW5idGlsYXRXc0hPenE3ZS9pNnFqVkN0cnU2ZFZSMDM3dDI3cDFmbmdrZFZIbEVEVk5SUm16cDFxdG82UHo4L3VMdTc0LzMzM3dkUWNiOVVYRnlNd3NKQ21KbVpvVUdEQnZqbW0yOFFFUkhCdjFYL0g0TzFGMEJKU1FtU2twTHc2cXV2NnJ4UjE4Ykp5VWx0dVV1WEx1alNwUXVBaWhvK3ExZXZSbGhZR0RadjNvd1RKMDVnNXN5WkdESmtDQlFLaGM0aGtPUEdqVFA4aFZUaDdObXplUGp3b2JDc2JiS0FTWk1tUGRZMVpzNmMrVmpIMCtPNWUvY3U5dS9manhNblRxQng0OGI0N3J2dkVCZ1lpT1RrWkt4WnN3WmZmZlVWcGt5WmdxNWR1Mkxnd0lIbzFxMmJXczJERGgwNmFKMjVjOW15WlRoMTZoUjY5ZXBWNWZWVmhVckZZbkcxYmEzcldYRjFmWEkzWU1BQXhNZkg0L2p4NHhnelpvekdId1dQaG1wQXhhZGtBREJ3NE1EYWIrZ3pTaTZYbzZ5c1RPTlJXbHFxZFYxSlNRbkt5c28wemlPUlNHQnViZzV6YzNQWTJ0b0t6MVVQMVdRY3JGRkJSRVJFOUMrSlJJS3hZOGNpTmpZV01URXhPSC8rdk43SDl1alJBejE3OXF6UjlhNWV2YW8ybW1Ua3lKRmEvNTZ2N29OeG9PSWVldXZXcmJWNjd4d2VIbzY4dkR4aHZZK1BEOExEdzdGdjM3NGF2VTVBK3lpdVIydjRQbno0RU1lT0hjUHAwNmRSV0ZpSW9xSWlvU1BDcEVtVE1IVG9VRFJvMEFBZE9uU284ZldmVnd6V1hnQzNidDJDUXFHQWw1ZVhSa0p0aUlTRUJHUmtaS0IzNzk0WU5td1lYbnZ0TmF4ZnYxNTQ0eWd0TGEzM0l0a0hEaHhBZkh5OHNLd0sxa3BLU3RDeVpVdjQrL3ZEMDlOVDY3RnBhV200ZWZNbU1qTXpkUmF5QjRBRkN4YWdSWXNXMWJZbE9qb2FHelpzcU5rTDBDSTVPZG1nVHlFZWJVdENRc0pqdDZVcXhjWEZFSWxFNk5ldm4wSEhTNlZTalo2VVZsWldXTFZxRmU3Y3VZTUxGeTdnanovK3dOMjdkd0VBL2ZyMWc1K2ZuOW9ReWFaTm0yTHQyclVJQ1FuQi92MzdjZUhDQlVna0VyejY2cXRvMDZZTjJyZHZyL1VYYkV4TURFNmRPZ1ZyYTJ0OC9QSEhWYlpURmF6cFV6ZXY4cWMrRHg0OGdFd21xL2FZNnVqenZmZkdHMjlnM2JwMVNFMU54Ymx6NTZvTkM2OWZ2NDQ3ZCs3QTB0SlNZMEtEWjQxY0xvZGNMb2RNSm9OTUp0UDYvTkYxNWVYbFdrT3pSMmQ3cXN6SXlBaW1wcVl3TVRHQmlZa0pHalJvQUh0N2V5RW9xeHljR1JzYjErTlhnSWlJaU9qNVlXUmtoQjQ5ZXNERHd3UDM3dDFEWGw2ZVhxTk1kSTFlcVlxdHJhMVFBbW5idG0wb0tpcFMyMTVlWGc2eFdLelJxeXc2T2hweGNYRnFkZFFlTGVOU0cvZk9lL2Z1UlZKU2tyRHM0K09EOTk1N0Q2Tkhqd1lBWExseUJVdVhMa1ZRVUJCZWZ2bGxBTUNvVWFQZzYrc0xYMS9mS3MvOThPRkQ0ZDVaTEJiRDNOd2NSVVZGNk5TcEUwYU5HZ1ZMUzB1MWg1bVpHWll0VzRiMDlIU05FVFF2TWdackw0REV4RVRoK1pVclYycDBySnVibTBhUWNPalFJZnp4eHg4SURRM0ZlKys5aDlkZWV3M3o1czBUdGhjV0ZzTFMwdkx4R2wxRHdjSEJBSURObXplcnpkSVpFUkdoMThRRkFQRHp6ejlYT1FXeGtaR1JYcjJWYXF2M1NYSnlNcUtqb3gvN1BQbjUrYlhRbXFyZHZYdlg0R0JOTHBkckJJZ05HelpFY25JeVpzK2VMVXdPOGNvcnIyRDY5T25vMkxHajF2T1ltcHBpMnJScEdEUm9FSGJ0Mm9YSXlFakV4Y1VoTGk0T2t5ZFAxZ2pXTWpNejhlMjMzMElrRW1IT25EbG8xS2hSbGUxVVRWWlIwOUI0N3R5NWV0YzFySW8rMDJPYm1abGg4T0RCMkxkdkgzYnYzbDF0c0tiNmxLdFBuejUxRm9ablpHUWdJeU5ER0hLclZDcWhVQ2pVbG11NlRWdElWcFBodkVERkh3NFNpUVFtSmlZd05UV0ZwYVVsR2pkdUxDeXJnalBWUTdWT24vY0FJaUlpSXFvZDV1Ym1kVjRIMk5IUkVSTW5UZ1JRRWF3OXFxQ2dBRlpXVmtLOU5KWE16RXpFeGNWcHJLK3NOdTZkVlowMlFrSkNoUGFabXBvS2Y3K3JobU0yYXRSSUdINnEycWZ5c2paTm1qVEI3dDI3WVdscEtaeHY2dFNwS0Nnb2dJdUxpOW9JSUpsTWhzVEVSRnk2ZEFuRGhnMnI4cnd2R2dackx3QlZzTEp4NDhZYUgvdnJyNzlxQkd2ejU4K0hwNmNudG16WmdzV0xGNk5MbHk0SURBd1VocDFsWjJlamNlUEdqOS93V25UczJESGgrWkVqUjdCbXpScXQ2NnF5YU5HaXVtcWVWajE3OXF4eE4rYktnb09ERGVvS1hWTVJFUkY0ODgwM0RUNitZY09HYWxNNXE0WXJ2L1RTUzNqLy9mZHg2dFFwakJvMUN0MjdkOWNZMnFodHNvSG16WnRqenB3NW1ESmxDdjc0NHc5Y3Zud1pJMGVPVk51bnRMUVVpeGN2Umw1ZUhzYU5Hd2N2TDY5cTIxbFdWZ2FKUkdMd1RLKzZKaXVvenNxVksyc1Vqcjd6empzNGRPZ1FidHk0Z2Vqb2FQVG8wVVByZm4vOTlSZWlvcUlnRW9ucTlCZGpabVltRWhNVElSS0oxQjVHUmtZYTYvVFpKaGFMWVdwcUt2eGZxQUl5MWIvNlBCZUx4Wnk5aUlpSWlJajBrcGFXWnREa1pVRDkzRHNYRmhZQ2dGb0lwaThqSXlPaHZyWEtxRkdqc0hidFdvMmF6U29lSGg0YTkxY3ZPZ1pyTDREaHc0ZlhlQWhvVUZBUUhqeDRvUFdIVXlRUzRjMDMzOFRycjcrT1hidDJ3Y0xDUW5oamtNbGtTRXRMZStxR2xXVm5ad3ZQVlYxN3RhMnJDaWN2cUJzaWtVam56SmREaGd6QmtDRkRzSExsU256MTFWZDZuM1B6NXMxbzNydzVSb3dZb1ZGWFVDYVRZY21TSmJoNTh5YUFpbUhEU1VsSjFRNjFMQzR1cnZZVG42cm9FOTVwVTlPQ29IWjJkaGd5WkFnT0hUcUVEUnMyb0d2WHJocERFcFZLSlg3ODhVY29sVW9NSGp4WWErMjEydUxtNWdZM043YzZPejhSRVJFUlVWMlJ5K1c0ZmZ1MnpnK3JxMU1mOTg1cGFXa0FVT1c5U25sNU9lN2R1eWZjejZwS24yZ3JYVEp3NEVEMDc5OGZCUVVGYWhOdmlVUWlXRmhZMUh2WnAyY0JnN1VYZ0sydHJVRUplK1VmZXFCaWJMZTJmU3B2eTg3T2hrd21RMzUrdnRiOWdZcnVwbjM3OXExeGV4Nkh0clJkVndLdkN5Y3ZlSEpzYkd5RWVnbXBxYW1ReStVYTlSUGtjamxTVTFOaFoyZUg1czJiYXoyUFRDWkRZR0NnV2dIVVR6LzlGRmxaV1Zpd1lJRlE2MENiN094c3VMaTRHUHdhOUNsMldsdkdqeCtQaUlnSUpDY25DOTNPS3dzTEMwTkNRZ0lzTEN6d24vLzhwOTdhUlVSRVJFVDBMSW1QajBkUlVWR05DL1hYNTcxemJHd3NIQndjcWh4U21wdWJpNWt6WjJMcjFxMXdjbkpDY1hHeDBLYU1qQXdZR3hzTFBlZkdqQm1EWWNPR1ljeVlNUUFxT3VxTUhEa1NFeVpNQUZCUnA3cERodzdDNnlFR2E4K3QxTlJVb1VkT1RmWHAwd2VGaFlVYXZZaCsvdmxudmM5eCtmSmxYTDU4V2V1MnRtM2IxbnV3ZHVUSUVlSDUwYU5IOGVPUFAycGRWNVg2bnJ5QS9qVmx5aFJNbVRJRk1wa013NFlOZzZXbHBjWXcwQ3RYcm1ET25Ebm8zTG16MW5NVUZSVmg4ZUxGdUh6NU1weWNuSkNUazRQaTRtSk1uejRkaXhjdnhsZGZmWVhQUC84Y2ZmcjAwVGcyUHo4ZlJVVkZLQ3NydzY1ZHU0UkNvVFhoNStkWDQyTUFZTXVXTFpCS3BUVTZ4dHJhR3RPblQ4ZDMzMzJIblR0M29rdVhMbkIzZHdjQUpDVWxZZjM2OVFBcVpocXFyclljRVJFUlBUbGlzUmh5dVp3MVB1bUo0UGRlUldra3NWaGM0eDVyOVhYdmZQTGtTU1FtSmdvMTRuUjUrUEFoakl5TVlHOXZMeXdERlhYWlB2dnNNemc0T0dERmloVVFpVVI0K1BDaE1Md1VxQmhxV2xwYUNnQzRjZU1HRml4WWdPSERoK1BERHovVSt6VSs3eGlzUGFjdVg3NnNkOUgrUi9YcDB3ZjUrZmthdzhPcUs1NGVGaGFHVmF0V3djM05EZDkrKzYzQnRhanFRdVZnUWxVTVg5czZGWVZDZ1pTVUZBRC92dW5VVkdwcUtzckt5Z0FZTmpzTmFicDM3eDdLeTh2UnRtMWJqVzJxWG1qSGp4L0g4ZVBIQVZRVTdBd0xDd05ROFV2Zzh1WExzTGEyUm1CZ0lENzY2Q01VRnhmRHk4c0xjK2ZPeGRkZmY0M0F3RUEwYk5oUTQ5elhyMThIQU55NWN3ZDM3dHd4S0ZoVHpiWlRVN3QyN2FweHNBWUFnd1lOUWxSVUZNNmZQNDlseTViaHh4OS9oSW1KQ1JZdFdvVFMwbEowN3R3Wm8wYU5NcWhOUkVSRVZEL016YzBobFVvZnF4d0ZrYUdrVXVrTDNTdnB5cFVyT0h2MkxQcjE2MWZqT21qMWNlOGNGUldGNE9CZ09Eczd3OGZIUjIyYnBhVWw0dVBqa1pTVUJKRkloS05IajhMVjFWVzR6cjE3OXdBQUxpNHVtRFp0R2hZdlhvdzllL2JnM1hmZjFYbTl3c0pDQkFVRndjbkppYU5lSHZIMEpCOVVxL3IzNzI5dzBYcXBWQXFaVEtiM20wZDVlVG0yYnQySzNidDN3OExDQWdrSkNSZzNiaHlHRGgyS0lVT0c2T3dSYy9ueVpZU0VoT0RMTDcrRW5aMmRRVzE5VkZaV0ZvQ0tHbEtWaDdGcWU0T282azBqTnpjWGt5ZFBWbHUzWk1tU0dyWGw4ODgvRjU3ck02TWpWVTgxeVlHMlhtbVdscFlZTUdDQXNCd2VIcTcydmRleFkwZlkyZGxoMmJKbGNISnlVanYyalRmZVFINStQdTdldmF2MTNCY3ZYb1N4c2JFd0k2VWhRa05ERFRwT24vcC91bnp4eFJmNDRJTVBrSkdSZ1huejVzSEN3Z0lwS1Nsd2NuSkNRRUJBcmMxZ1MwUkVSSFhEenM0T3FhbXBETmJvaVVoTlRUVzRhUCt6NlBUcDB3QXE3Z1dCaXNuL3pNek1halZFTXZUZUdRRFMwOU1CVkhRQ3VYanhJaFl2WGd3WEZ4Y0VCZ2JDek14TWJkOEpFeVpneTVZdG1EWnRHa1FpRVJ3ZEhURjc5bXhoKzVVclYyQnFhb3FXTFZ1aWRldlc2TldyRjdadTNZcmV2WHZydlA1UFAvMkVyS3dzckY2OTJxQ0pFcDVuRE5hZVU1V24zNjJwYytmT0FZRFFUVlNYb3FJaVJFUkVZUGZ1M2NqSXlJQ25weWZtenAyTHYvLytHM3YzN2tWSVNBaDI3TmlCUG4zNndNZkhSMk1ZWlhsNU9lN2N1UU0vUHo4c1c3WU1yVnUzTnFpOXdML0YySThmUHc2eFdJekF3RURNbmowYkRSbzBRSXNXTGJCMjdkb3FqLy9qano4UUVoSWlMTnZZMkdpRVlRcUZBakV4TVRoNjlDaW1UWnVHbDE1NlNkZ1dFeE9EMk5oWXZQYmFhL0R3OEhqaHUwelhoZmo0ZUVSR1JrSWlrZUN0dDk3UzJGNjVacDVVS2tWNGVMaGFPQ3lSU0xCdTNUcWR2NnlHRGgwcVBQZjA5QlJDcDVLU0VrUkdSc0xEd3dOWHIxN1ZDTllxNzF1VkxWdTJWTHRQYld2WXNDR1dMMStPanovK0dQZnYzd2RRVVVkaHlaSWxPaWVNSUNJaW9xZUhpNHNMWW1KaWtKT1Q4OWd6QnhMVlJFNU9Eckt5c2d3dTJ2K3NPWFhxRkpZdlh3NVhWMWNjUFhvVVRaczJ4Y0tGQzVHVWxBUUhCd2V0eDdScDAwYnRnLzJxUE02OXMwd213K3JWcXhFZUhnNWpZMk1FQlFYaDQ0OC94b0lGQzlDdFd6ZU5VQTBBUm80Y3FYUG16dExTVXB3NWN3YWRPM2NXZXJETm5Ea1QzdDdlT2w4ckFFeWVQQmw5K3ZSQnExYXQ5SHJOTHhJR2F5K3czTnhjckZxMUN0YlcxakEzTjRleHNUSHk4L054OHVSSkFOQTZPMGxHUmdiaTR1SVFHeHVMOCtmUG82U2tCRTJiTnNXOGVmT0VzZC90MjdmSHdvVUxrWnFhaXYzNzkrUDQ4ZU1JRHc5SDkrN2Q0ZVBqQXc4UER3QVZnVVJ3Y0REbXo1K1BPWFBtWU1tU0plallzYU5CcnlVb0tBZ25UcHpBbURGajBLRkRCeXhhdEFoeGNYSG8wNmNQUm84ZWpmajRlQmdaR2FrOUZBb0Z5c3ZMSVpQSllHbHBpYWxUcHlJaUlnTE5temRYRzJwNDkrNWRSRVpHSWlJaUF0bloyWEIyZGtaeWNySmFzSmFhbW9yWTJGaUVoWVdoWWNPRzhQYjJScDgrZmVEdTdxN1djNDRNYy8zNmRRUUVCRUNoVU1ESHg2ZmFIbzRYTGx3QUFEZzZPcXF0MTdlZTJMSmx5NFRudi83Nks2UlNLZnIxNjRlclY2L3EzUGYwNmRNb0x5L0hhNis5QmxOVFU2SFhaTy9ldlpHZm40OVBQdmtFdDI3ZGdsd3VSN3QyN1FBQVY2OWV4ZXJWcXpGcjFpeWhCdHFqTm16WWdJS0NBcFNWbGRWNGhsQ2c0aGR4dzRZTmhlR2tSa1pHU0VwS2VxeUpHSWlJaUtoK1NDUVN0Ry9mSHRldVhjT3JyNzdLY0kzcVJVNU9EcTVkdXdZM043Y1hvc1BBN2R1M0VSZ1lpSGJ0Mm1IbHlwWFlzMmNQZnZubEYvejIyMi9vMGFNSGtwS1NZR1ptQm9sRUFyRllMUHhyYkd5TXJsMjc0dGl4WXlnckswTkpTUWtVQ2dYZWZmZGRpRVNpV3J0M1hyQmdBUzVjdUlBWk0yYWdlZlBtV0xwMEtTNWN1QUJQVDA4a0p5ZkR5c3BLYUpQcVVmbGV0N3k4SEhLNUhPWGw1ZWpZc1NPdVhyMksvUHg4REI0OEdPbnA2VUw1b3RhdFd5TTVPUmtBVUZCUUlEeFhMUmNXRnNMZTNsNXR2WU9EZzBIM0tNOGJrVktwVkQ3cFJ0Q1RvVlFxTVhMa1NFaWxVbFQrTnJDenM4UG8wYU14Yk5nd1lWMWVYaDVtenB3cGREOFZpOFhvMUtrVEJnMGFoRjY5ZWxYNWhwdVRrNE45Ky9iaHQ5OStRM0Z4TWNhTkc2YzJTK0c5ZS9mdzJXZWZvVldyVnZqbW0yOE1laTBiTjI1RWJtNHU1c3laQXdCNDhPQUJRa05ERVJzYmk0S0NnaHFkS3pBd0VGMjdka1ZvYUNnaUlpTHc0TUVER0JzYm8yZlBuaGc4ZURBNmRlcWtOU3hUS3BXNGR1MGFUcHc0Z1pNblQ2S3dzQkIyZG5aVkZ0U3ZTOEhCd2VqUm80ZkJRNEwxRlJFUmdUZmZmTE5XenBXWm1ZbXhZOGZDd3NJQysvZnZoMWdzeHFaTm03QjM3MTRvRkFxOCt1cXIrT2FiYjlTbWhYN3c0QUhtenAwTGMzTnpTQ1FTbEphVzRzR0RCMUFxbFpnL2Y3N1d5UWlBaWs5eDh2UHpxeHltbTVxYWl1blRwOFBLeWdyYnQyL0hpQkVqVUZKU292V1lkZXZXNGVEQmc1ZzllellHRHg2TXlNaEliTnUyRFpNblQ0YTN0emVBaWhsMUNnc0xoZU52Mzc2Tnp6NzdES1dscFpnM2I1NndIMURSYzlURHd3TVdGaFk0ZHV3WU5tellnSUNBQUNHWXJrNTVlVG4yN2R1SGtKQVF5R1F5Mk5uWkNiL2dBY0RiMnh0VHAwN1ZDQjlyVTIxK2J4QVJFYjNJc3JPemNmMzZkVFJwMGdST1RrNndzcko2SVFJUHFqOXl1UnhTcVJTcHFhbkl5c3BDKy9idFlXTmpVKy90cUs5N21Nckt5c293ZS9ac0xGdTJUQWl2RXhJU2NQRGdRU1FrSkNBM04xZnZjakM5ZS9lR241OWZyZDQ3NStYbHdkcmFXcmlIVGt0THc4R0RCeEVYRjRmMDlIU1VscFpDTHBmcjFiNjFhOWRpMGFKRnNMT3p3dzgvL0lBWk0yYmc3dDI3ZWgycjYzeXZ2UEtLd2NjL0swVFY5SlpoajdVWG1FZ2t3b0VEQndCVTlHcVJ5K1VRaVVSYUUyZHJhMnVNR0RFQ1NVbEo2TlNwRTdwMTY0WUdEUnJvZFozR2pSdGoyclJwR0QxNk5BNGNPS0RSRXdvNVVDSUFBQ0FBU1VSQlZLNWx5NVlJRGc1K3JEcHJvMGVQVnVzQzI3eDVjM3p4eFJjQUtvWUZscGFXQ3E5UjlSQ0pSTUxEeU1oSStGZlYvZFhZMkJqMjl2Ync5ZlhGNjYrL1h1M1FPWkZJQkhkM2Q3aTd1MlBHakJtSWlvcENaR1FrWEYxZERYNWRMNUs4dkR6aC82eW9xQWhidG16QjFLbFRJWlZLb1ZBbzRPSGhnVVdMRnFtRmFrREYvM1ZoWWFId2k4dlUxQlRPenM0WU9uU296bEJOSC9uNStmanFxNjlRV2xxS1diTm1WVnRRVkZXTFFmVjlmT1RJRWFTa3BGVDVDVTdyMXEzeDlkZGY0NHN2dnNEeTVjdlJva1VMdlBUU1MxQXFsUWdLQ29KWUxNYUJBd2VRazVNanRHZlpzbVZWaG1zS2hRTGg0ZUVJQ1FsQlptWW1nSXJlcDU5ODhnbEVJaEcrLy81N25ENTlHcWRQbnhhS3NZNGVQWm9UYkJBUkVUM0ZiR3hzNE9YbGhmdjM3eU14TVJGRlJVVjYzMGdUNlVNc0ZzUEN3Z0sydHJidzh2SjZxaWFpcTJzbUppYjQ0WWNmMU80ejNOemM0T2JtcHJhZlFxRVE3aVVWQ29WYVhXL1YvYVN4c1RHTWpJeHE5ZDdad2NGQjdWN1UwZEZSNjR5Y3F2dGRtVXdtdEsxeUhpUVNpV0J1Ym82bFM1ZkMzTndjSXBFSTY5ZXZyOUhYaXJSN2NYNWFxRW9TaWFUYU4wOWRZN1QxMWFCQkEweWFORW5ydHNjZGxsWlY2R1ZsWldWUVBTbGZYMS80K3ZvYTFCNVRVMVAwNjljUC9mcjFNK2o0RjAxaFlTSG16cDJMNU9Sa3VMdTdJeXNyQzN2MjdJR1ZsUlUrK09BRHVMaTRZTml3WVRvLzNWRk5hbEJiL3Zubkh5eFlzQURKeWNubzNyMDcrdmZ2RHdEQ0x5WnRVNCtucGFVQkFKbzJiWXEvLy80YlY2OWVoWk9URXp3OVBZVjlWTWRYL2lYczV1YUdlZlBtb2FTa1JCaGVmUC8rZlJRWEY2TjkrL1lRaVVRWU0yWU1Nakl5RUJZV2hnVUxGbURGaWhYQ2NGS1ZuSndjL1BlLy84V1JJMGVFUUsxcDA2YVlObTJhV2srNGdJQUFuRDE3RmhzMmJFQktTZ3JDdzhNUkhoNk9kdTNhb1gvLy92RDI5bWFCWkNJaW9xZVFSQ0tCcTZzclA3UWxxZ09QZm5pdmphcWtrRDc3MXVXOXN5NnFlL3JxYXEzelBhVDJNVmdqb2llcXRMUVVBUUVCK091dnY5Q2lSUXNzV2JJRWFXbHA4UGYzeDZaTm14QVRFNFBodzRjak96c2J0cmEyZXRlc2s4bGtLQ3NyRTJvTE5HblNwTnBqbEVvbGZ2LzlkNnhmdng3NStmbHdjWEhCM0xsemhXdmEyTmdnSlNVRlI0OGV4Y0NCQXlHUlNGQldWb2FvcUNqY3ZIa1RKaVltY0hSMHhLcFZxd0FBUGo0K2F1MVYxVHI3ODg4LzFZWUg5K3JWUzYzZHUzZnZCZ0Mxbm1sK2ZuNUlUVTNGNWN1WHNYYnRXcXhac3diRnhjV0lqbzdHNmRPbmNmNzhlYUdMZXFOR2plRGo0NE1SSTBaby9jWGZxMWN2ZUhwNjRzaVJJOWk3ZHkvUzA5Tng0OFlOM0xoeEEydldyRUhyMXEzUnBVc1hlSHQ3NCtXWFg5YnI2MDFFUkVSRVJQUWlZckJHUkU5VVRrNE9ybCsvRGlzckt5eGJ0Z3hXVmxabzNibzF2di8rZXl4WnNnUUpDUWxJU0VnQVVORkYzY1RFUkswd3A2cm5XSGw1dWRxamN0M0F6cDA3WThXS0ZUcmJvRkFvRUJVVmhiMTc5eUl4TVJFQTBLcFZLd1FHQnFwMTIvYjI5c2JPblR1eGF0VXFJVHlyckcvZnZoQ0x4VWhLU29LZG5SMEdEaHlvdHIxcjE2NDRmUGd3NXM2ZEN3Y0hCNDNRUzZsVUlqczdHMFZGUlRBeE1WR2IvVlFzRmlNZ0lBQ2hvYUdZTUdFQ0xseTRnSVVMRjZyVmUzQnljb0tQanc4R0RCaFFiUkZSaVVTQ3Q5OStHME9IRHNXWk0yZUVHaEpLcFJLM2J0MUNjbkt5VUZTVmlJaUlpSWlJdEdPd1JrUlBWTk9tVFRGZ3dBQjRlbnFxVGUvY3BrMGJiTjY4R1dmT25NRzVjK2VRbHBhRzNOeGNvUWRhU1VrSnlzdkxvVkFvQUVDb2tXZGtaQ1NFYjBaR1JoQ0x4V29UY1dqenp6Ly80SnR2dmtGcGFTa0FvRisvZnZEMzk0ZTV1Ym5hZmhNblRvUzF0VFZpWW1LUW5aMHRET20wdHJaR3QyN2RNR3JVS0loRUlxeGV2UnIvL1BPUHh2RHF5Wk1ubzd5OEhERXhNZmpubjMrMHRzWFUxQlJ0MjdiRmxDbFQ0T1RrcExiTnlzb0s3Ny8vUGdDZ1c3ZHU2Tml4SStMajQ5R3JWeThNSERnUW5UdDNydkVzdEVaR1JuampqVGZ3eGh0dklDVWxCUkVSRVRoeDRnU21UcDJxTnMwM0VSRVJFUkVSYWVLc29FVFBxV2RwVnRDeXNqS0RwMmxXdllYVk5GQ2FOMjhlcEZJcDFxeFpBNkNpVHR1eFk4Y3daY29VZE8vZTNhQzIxTGZjM0Z5SXhXSzlpNkhXTjg0S1NrUkVSRVExOFNSbUJTV3FEbWNGSmFLbm5xR2hHbER6UUUwbE1EQlFiWG40OE9FWVBueTR3ZWQ3RWhvMWF2U2ttMEJFUkVSRVJQUkNZN0JHUkFUREF6b2lJaUlpSWlKNmNSazk2UVlRRVJFUkVSRVJFUkU5aXhpc0VSRVJFUkVSRVJFUkdZREJHaEVSRVJFUkVSRVJrUUVZckJFUkVSRVJFUkVSRVJtQXdSb1JFUkVSRVJFUkVaRUJHS3dSRVJFUkVSRVJFUkVaZ01FYUVSRVJFUkVSRVJHUkFSaXNFUkVSRVJFUkVSRVJHWURCR2hFUkVSRVJFUkVSa1FFWXJCRVJFUkVSRVJFUkVSbUF3Um9SRVJFUkVSRVJFWkVCR0t3UkVSRVJFUkVSRVJFWmdNRWFFUkVSRVJFUkVSR1JBUmlzRWRGakVZdkZrTXZsVDdvWjlKU1J5K1VRaThWUHVobEVSRVJFUkVSMWlzRWFFVDBXYzNOelNLWFNKOTBNZXNwSXBWSllXRmc4NldZUUVSRVJFUkhWS1FaclJQUlk3T3pza0pxYStxU2JRVStaMU5SVTJOcmFQdWxtRUJFUkVSRVIxU2tHYTBUMFdGeGNYSkNWbFlXY25Kd24zUlI2U3VUazVDQXJLd3N0V3JSNDBrMGhJaUlpSWlLcVV3eldpT2l4U0NRU3RHL2ZIdGV1WFdPNFJzakp5Y0cxYTlmUXZuMTcxbGdqSWlJaUlxTG5udVJKTjRDSW5uMDJOalp3YzNORFFrSUNtalJwQWljbkoxaFpXVEZZZVVISTVYSklwVktrcHFZaUt5c0xibTV1c0xHeGVkTE5JaUlpSWlJaXFuTU0xb2lvVnRqWTJNREx5d3YzNzk5SFltSWlpb3FLT0Z2b0MwSXNGc1BDd2dLMnRyYnc4dktDUk1KZkxVUkVSRVJFOUdMZzNROFIxUnFKUkFKWFYxZTR1cm8rNmFZUUVSRVJFUkVSMVRuV1dDTWlJaUlpSWlJaUlqSUFnelVpSWlJaUlpSWlJaUlETUZnaklpSWlJaUlpSWlJeUFJTTFJaUlpSWlJaUlpSWlBekJZSXlJaUlpSWlJaUlpTWdDRE5TSWlJaUlpSWlJaUlnTXdXSHRNTjI3Y1FFaElpTWI2dkx3OC9QREREOGpQejlmWUZob2Fpa3VYTHVrODUrblRwN0Z5NVVvb2xjcGFiZXV6SkQwOUhXdlhya1Y2ZW5xTmpsTXFsVGg2OUNqS3lzcnFxR1hhM2JsekI3dDM3d1lBL1BYWFg0aUtpcXJYNnhNUkVSRVJFWkZobEVvbHdzUEQ2LzArRWdBU0VoS3djdVZLeUdTeUt2Zkx5OHVybC9iSVpESkVSRVJVMng3NmwrUkpOK0JaZCtQR0RXemJ0ZzBUSjA1VVd5K1h5M0gyN0Zsa1ptWmkyYkpsRUlsRUFJRDQrSGhzM2JvVlU2Wk1RWmN1WGJTZTgvYnQyd2dQRDhlbm4zNHFIRmRUNmVucHRmS21ZR3BxQ250N2Uvenh4eC9JenM1KzdQTUJ3RHZ2dkZQdFBnOGVQTUNoUTRlUWxKU0VsU3RYNm4zdTY5ZXY0L3Z2djhlSkV5ZXdkT2xTbUptWklUMDlIVmV1WE5IN0hBTUdETkI3WDVYYnQyOWowNlpOZVBmZGQzSHQyaldzVzdjT0V5ZE94UGp4NDJ0OHJ0cndJb2V5UkVSRVJFVDA3SG9TOXpJM2I5N0V0OTkraTRzWEwyTCsvUGxhOTFFcWxjalB6MGRXVmhZeU1qS1FucDZPZi83NUJ5a3BLVWhPVG9hRmhRWFdybDBMQUVoTlRkVjVMU2NuSjdWbEl5TWpuRGh4QWhZV0ZwZzVjNmJXWTBKQ1F2RHJyNzlpN2RxMWFOcTBLUUNncEtRRVY2OWUxZnMxZHV2V1RhLzl6cDA3aHhVclZxQ2dvQUFqUm96USsvd3ZNZ1pyZGNUR3hnYWZmLzQ1dnYzMlcyUmtaTURCd1FGU3FSUkJRVUY0OWRWWDRldnJxL05ZVlppbUsxUlRLcFZRS0JRNmp4ZUx4VmkyYkJrU0V4TWY3MFVBNk5DaEE0S0RnN0YvLy81YU9SL3diN0NXbkp5c2N4OTdlM3U0dTdzaklTRUI1OCtmaDZPam84NTluWjJkaGVkdWJtNllOMjhlZ29LQzhOVlhYK0hycjcvR3paczNheFRPVlE3V3BGSXBjbkp5cWowbVB6OGZTcVVTU1VsSjZOS2xDOGFNR1FOVFUxTWtKeWZEeXNvS2pSczMxdnY2dFVIMWFZYUppVW05WHBlSWlJaUlpTWhReHNiRzlkWXpxN0syYmR0aTdOaXhDQTBOaGF1cks5NTk5MTFoMjhHREI3Rno1MDdrNStkRExwZXJIV2R0YlEwbkp5ZTBiZHNXTDczMGtyQiswcVJKT3E5MTVNZ1J0V1ZYVjFlTUd6Y09WNjVjUVhGeE1jUmlzYkROMk5nWUlwRUlyNy8rT25idDJvVWxTNVpnMWFwVk1EWTJSbVptcHM0UVVKdmZmLzlkZUI0V0ZxWnpQNFZDQVZOVFUremV2UnZHeHNaVm5uUElrQ0Y2WC85NUpsS3lhOHRqT1hEZ0FINzY2U2ZobXpReU1oSkJRVUY2SC8vWlo1OWh3SUFCVUNxVktDd3NCQUJzMjdZTkJ3NGN3TUdEQjlYMmxVZ2tNRE16dzhhTkc0VmhoOXBVL29HcEx4OSsrQ0d5c3JLd1k4Y090VGVDcXZUdjM3OVdycTN0OVlhSGh5TXFLZ3FmZnZvcExDMHRoYTl0VlVKRFEzSHc0RUdOTjV4VnExWTlWdnVHRFJ1R2p6NzY2TEhPVVZNM2I5NUVXRmdZeG93Wm8vR0pDQkVSRVJFUjBkTm8zNzU5a0VxbGVPKzk5K3I5Mm5LNUhKOTg4Z2tTRXhNUkZCU0VUcDA2QVFBMmI5Nk1IVHQyWU9MRWliQ3hzWUdkblIzczdlM2g0T0FBYzNOenJlZUtpWWxSVzFZb0ZBZ09Eb2F0clMzdTNyMnJkNXUyYjk4T0J3Y0hBTUR1M2J1eGNlTkd2UDMyMi9Eejg0Tk1Ka05XVnBiZTUxS2RCNmpiZS9IbmthaWFvWVRzc1ZaSGZ2bmxGK0c1VkNyRnJGbXpNR2ZPSExSdjMxNVlQM255Wk9GNVlXR2hSamZMUjVjOVBEelVlbDU5OE1FSGF0dWpvNk1SRnhlbnRUMHltUXhwYVduVnR0dlIwUkVTU2MyK0xUSXlNbkQ3OW0zNCt2cnFIYXFwZE9uU0JZTUhENjdSTVNwaFlXSDQ4ODgvaFdYVkc5N3Z2LytPQVFNR3FQVThzN2EycnZaOFZmWHVxdTRONDhhTkc1ZzFheGEyYnQzNnhJTXN1VnlPMk5oWTJOblpWZG5UajRpSWlJaUk2R25Tc1dOSEhENThHTGR1M2NJcnI3eFNyOWNXaThYNDRvc3ZFQkFRb1BXZWVNS0VDWHFmeTh2TFMyMTU5KzdkS0Nnb3dQTGx5OUdvVVNOaC9jcVZLNUdRa0lCRml4YWhSWXNXR3VleHRiVVZudnY0K09ETW1UT0lqbzdHcEVtVDBLQkJBN1d3ckthR0RCa0NmMzkvamZYNzl1MURpeFl0MExWclY3WDFjcmtjTXBrTXBxYW1XTE5tRFE0ZlBtend0WjgzRE5ZTUZCTVRnL3o4ZkdGNFpIaDRPQUFJd1ZMejVzMnhZOGNPdlBYV1cyallzQ0VBd003T0RzMmJOOGQzMzMybkVacVptWm5Cejg4UEFCQVZGWVg0K0hoOCtPR0h3dlpkdTNacGhGYVAxaXJMek14VUM5WkNRME94WmNzVy9QNzc3MGhMUzFNTDhuUlJKZUtmZi80NTVISTVnb09EaFcyNmhtNUdSa1lDQU5xM2IxL2w4RTVBZmRnbVVCSGtlWHQ3Qzh2cDZlazRmLzQ4aGc0ZEtxeFRLcFhZdjM4Lyt2YnRDeHNiRzJIOXhZc1hxMzA5cXY4WFhUcDM3cXoyWnFXTFhDNnZjcHk4YXFoblZsWVduSnljb0ZRcWNmMzZkYmk1dVZWNzd0b2tsOHR4OHVSSlpHVmxZZno0OFFiWDZDTWlJaUlpSXFwdnJWdTNScHMyYlJBUkVZRkdqUnJCM3Q2K1hxL3Y1T1NFalJzMzF1cDlWRnBhR3JadDI0Ymh3NGVqVFpzMnd2cmR1M2ZqeXBVcitPU1RUK0RwNlFtZ0l0U1N5V1FZUFhxMHhubU1qSXdRRUJDQUJnMGF3TUxDb3RiYUIxUk1vQkFSRVFGL2YzK1VscGJpeXkrL2hMKy92OUFKNXQ2OWUxaTVjaVZhdDI2TjJiTm4xK3ExbndjTTFnd1VFaEtDMjdkdkM4dXFubVJ6NTg0RlVGRWZMUzR1RG9tSmlaZ3paNDZ3MzdGangzRDgrSEVNR2pSSTdYd1NpUVJ2di8wMkFDQWxKUVUzYnR3UWxvR0szbGsxN1EybXpmTGx5OUd0V3pka1ptWmk3Tml4Q0FnSWdMZTNOL0x5OGpCcTFLZ3FqNjB1bUZ1MGFGRzExNi9jODZ0ZnYzNW8yN2F0c0h6cDBpVXNYNzRjcGFXbDZOQ2hBMXhjWEFCVXpMSzVaY3NXYk4rK0haTW5UOGJRb1VNaEVvblFybDI3YWlkb3FLNjIydkxseTZzTTFsUWpwYk96czZ0OC9jZU9IWU5FSXNIZmYvOE5kM2QzeE1iR0lpQWdBS3RYcjBhN2R1MnFiTVBqVWlxVnlNdkxRM3A2T21Kalk1R1ZsWVYrL2ZyQnpzNnVUcTlMUkVSRVJFUlUyL3IxNjRmOSsvY2pORFFVWGJ0MlJhdFdyV0JuWjFkdjlhTnJJMVM3ZE9rUzl1M2JoOERBUUZ5L2ZoMmxwYVZxdzFzakl5T3hhZE1tVEp3NFVTMGJrRWdrV0w5K1BlenM3TkN2WHorTjg2cDZxTjI3ZDYvYVRpM2FxRHExSER4NEVFWkdSbGkwYUJFR0R4Nk1yS3dzaElXRndkL2ZIK1BHalVOT1RnNTI3OTROTHk4dkhEcDBDSHYzN29WRUlvRzN0emVLaW9vd1pjb1UvT2MvLzZueDlaOVhETllNdEc3ZE9nRGFhNnlwekpvMUMvUG16Uk9LTHlxVlN2ejY2Ni93OWZWVkd4TDZxTEt5TW8waWdRcUZBa1pHUnJYOU1tcHN3b1FKd2d5b3FuQnU2ZEtsYWwxZFUxTlRNV25TSkt4WXNRS2RPM2NHVUJGRWJ0dTJUZTFjcWhDeXJLd01telp0d3NHREI5R3NXVE1zV0xCQUNOV0Fpazh0Tm03Y2lCOSsrQUZyMXF4QlpHUWtacytlalVHREJta0VsTnI0Ky90ckZGVk1UMC9YYThiT29xSWltSmlZd003T0RzZU9IZE82anlyd2RIRnh3YzJiTnpGbzBDQnMzcndaN2R1M056aFVPM2Z1SEtLam8ydDhuSjJkSGNhUEg4OVFqWWlJaUlpSW5rbm01dVlZTzNZc1ltTmpFUk1UZy9QbnordDliSThlUGRDelo4OGFYZS9xMWF0WXVuU3BzRHh5NUVpMXlRdFU5S2xMNXVUa2hLMWJ0eUlySzB0amhKV3FsMWxrWkNTKytlWWIrUGo0d05mWEYzbDVlU2d0TFVWSlNRbmF0V3VIMXExYkl6ZzRHTTJhTlVQYnRtMFJIaDZ1TnFHRGo0OFB3c1BEc1cvZnZocTlUdURmamk1V1ZsWTRldlFvenA0OWk5R2pSMnZVYXBzeFl3YWFOV3NHUHo4L1BIejRFTDE3OThhMGFkUFF1SEZqekpneEF5NHVMdmp5eXk5cmZQM25GWU8xT3FKS2o1Y3NXU0lVem4vNDhDRSsrK3d6aU1YaUt0UGwwdEpTalRSZW9WRFV1UGFaTmtWRlJjakx5NE5VS2dVQUZCY1hJeTh2RHdVRkJZOTlia1BFeGNYaGh4OStRRXBLQ2dZTkdvUVBQL3dRWm1abUd2czFiZG9VUVVGQk9IcjBLTmF2WDQ4UFAvd1FFeWRPaEsrdmI1MEdqcm01dVVKOXRvRURCMnJkNTVkZmZvR3pzek02ZE9pQXFLZ283TnExQy9mdjM4ZVBQLzVvOEhVZkhUSmJIUk1URXpnNU9jSFIwWkhEUDRtSWlJaUk2SmxtWkdTRUhqMTZ3TVBEQS9mdTNVTmVYaDcwbVhleHB2ZFJRRVVkTTFWSGpHM2J0cUdvcUVodGUzbDVPY1JpTWFaUG42NjJYbFhqdkhMdGN5c3JxMnF2Rnh3Y0RJVkNnVDE3OW1EUG5qMXEyMFFpRWN6TXpDQ1JTTEI0OFdLc1c3Y09lL2Z1UlZKU2tyQ1BqNDhQM252dlBXRzQ2SlVyVjdCMDZWSUVCUVhoNVpkZkJnQ01HalVLdnI2KzhQWDExZHFHd3NKQ2JObXlCWjZlbm1qYnRpM3UzYnNIb0tJejBMbHo1eEFTRW9LN2QrK2lTNWN1V0x4NE1WcTNibzNqeDQramE5ZXVHRGR1SEFJREE3RnExU29PQy8xL0ROYnFpTFpoZzk5Kys2MWV4NWFVbEdpRVN6S1pyRmFDdFdYTGxoblVwcW84ZlBoUUxTak15TWlvOXBpVWxCUnMzTGdSVVZGUmFOS2tpVWF2TjEwR0RScUVMbDI2WU1XS0ZkaTBhUk9pbzZNeGQrN2NLb3YwMzc5L0h4Y3VYRkJibDVPVFUrMjFBT0QyN2R0bzNyeTVzQndVRktSMnJjclRLUGZxMVFzSER4N0VsaTFiTUduU0pMejg4c3M0Y09BQXhHS3gyckJlZlRnN094djBTNEdJaUlpSWlPaDVZVzV1WHVWb3I5cmc2T2dvak1wNmRKUVZBQlFVRk1ES3lrcG5qZk5IMSt2U3YzOS9HQmtaWWNPR0RSQ0pSQkNMeFRBMk5vYXhzVEZNVEV4Z1ltSWkzUE1YRlJWaDFhcFZVQ3FWMkxCaEF3RDFVV0NtcHFZd05UVUY4TzhrZkkwYU5WS2J0TS9VMUZUbkpINkhEeDlHZm40KzNuLy9mYlgxMDZkUHgvMzc5OUd0V3pmNCsvc0xYL3V5c2pKODk5MTNlT2VkZC9EKysrL2o3Ny8veHZidDIrSGg0WUUrZmZybzlmcWZad3pXYWxuSGpoMzFEb2xpWW1MZzZ1cXFzVDRuSjBkdHBoQ2dvaWg5YmRSWSsrcXJyK0RoNFlIczdHeE1uejRkYytiTWdaZVhGd29LQ2d3ZUk3MXExYW9hSDVPY25JeVltQmdNR3pZTXBxYW11SFBuRHU3Y3VhUDM4VDE2OUVEWHJsMFJHaG9xOUw3VDVkQ2hRemgwNkZDTjJ5aVZTcEdZbUFnZkh4OWhuYjI5dmM1WlA4VmlNVVFpRVJvMmJDaDBIVDU1OGlTTWpZMXJIS3dSRVJFUkVSSFJrNWVXbHFiWGhIZlYrZVdYWHdCVWRLTDQvUFBQTVdiTUdIVHExQWtYTGx6QXJsMjdFQndjakt5c0xLeFlzUUorZm42WU4yK2VYdWRWalpBek56Zlh1eTFqeG94QjM3NTlrWktTZ2gwN2RpQXFLZ3BBeFVpNW4zNzZTUzJua012bE9IYnNHQlFLaFRBNTM4U0pFK0hzN0l6ZXZYdnJmYzNuR1lPMVdtWnJhd3N6TXpPOUNnazJhOVpNYXkyczlQUjBqVlMrckt5c1ZucXNXVmhZd05yYVdpajZiMjV1cmpQRjFwZXVHbXRWOGZMeVFtaG9LR3hzYlBRYXEvNm94bzBiWTgrZVBSZzRjS0F3STZjdVU2Wk0wU2o4K1BEaFE4eWFOYXZLNHc0ZlBvelMwbEs4OXRwcndqcGRFeGlFaFlWaDdkcTFhTnk0TWJLenM3RisvWG9NR3pZTU4yL2VWQ3RTU1VSRVJFUkVSTThHdVZ5TzI3ZHZvMGVQSG85OUx0V0lKS1ZTaVQvLy9GTW9OWlNUazRQNCtIZ0FGV1doL3Z6elR5RXMwMGRhV2hvQVZIbGZYMTVlam52Mzd1R1ZWMTdCcFV1WGNPTEVDY1RHeGlJdkx3OVdWbGJ3OWZYRmxTdFhjT1hLRmN5WU1VUHJPVnhkWFlYN2ZwRkloTDU5KytyZHh1Y2RnN1U2OE1jZmYramRpNnZ5TEpsQVJTK3BodzhmcWhYdkJ5cCtFQjZkME9CWloyTmpBMER6YTZEU3YzOS9PRHM3QzhtK050V0Zha0RGT1BkSEEweUZRbEhsTVNrcEtRZ05EWVc3dTd1UTFuZnExQW5qeDQ4WHJxbnFSWGpvMENFY1Bud1l6czdPQ0E0T3h0YXRXNFZlY2lLUmlDaytFUkVSRVJIUk15ZytQaDVGUlVYbzBLRkRyWjFUSnBNQlFLMTBuQUdBMk5oWU9EZzR3TkxTVXVjK3VibTVtRGx6SnJadTNZcjQrSGlFaDRmRDF0WVdVNlpNd2JCaHcyQmhZWUZ4NDhZaElTRUIyZG5aYXZmTElwRUlqUm8xZ3J1N2U2Mk1vbnNlTVZpclE3b0NJNkNpaDVPMjhPM2F0V3NBZ0ZkZWVVVnR2YmFaUWcweGYvNTh0ZVhLczU4WUtpQWc0TEhQVVpla1Vpa3lNelBWMW1WbloxZDVqSU9EQTFxMWFvVXBVNllJTTdJdVdyUUlCUVVGc0xlM1IwNU9EdWJNbVlPSkV5ZGkrdlRwc0xTMGhJK1BEeG8wYUFCL2YzODRPanJpMUtsVGVPdXR0M1FPSFNVaUlpSWlJcUtuMTYrLy9ncXhXRndyUGRaVVZLV01xZ3JDOUhYeTVFa2tKaVlLTmVKMGVmandJWXlNakdCdmI0Ly8rWi8vUWN1V0xmSDY2NityQldWR1JrWndkM2NIVURGVWROQ2dRZFdlbHlvd1dLc2xKMCtleE5telp6Rmd3QUJoWFZYRFFYVVZ6NCtPam9aWUxCYStvWUdLUkZzbWsybk1GR3FJVHo3NUJLKysrcXJHZXFsVVd1M1FTRjM4L2YzUnNXTkhZVGtqSXdOejU4NDF1STIxYmRPbVRkaTBhVk9OanBGSUpGaTVjaVgrKzkvL1l0R2lSZmpmLy8xZm5EcDFDai85OUJNT0h6Nk1oZzBib2xHalJnZ01ERVJBUUFBbVQ1NE1wVktKcTFldnd0M2RIWjA3ZDRaSUpHSnROU0lpSWlJaW9tZlFsU3RYY1Bic1dmVHIxMCt2a1ZMVmtjbGt1SGJ0bWpCUllYWG5URXBLd3ZidDJ6Ri8vbndZR1JscGJJK0tpa0p3Y0RDY25aM1Y2b0lERmFGZGZIdzhrcEtTSUJLSmNQVG9VYmk2dWtJaWtjRGUzaDcyOXZZSUR3L0h5cFVyc1dQSERvMFJYZzhmUHRSYXkveldyVnVZT1hNbWxpOWZqbTdkdXRYMFMvRGNZckJtb0gvKytRZm56NTlIUkVRRUFHRDU4dVd3c2JIQjRNR0RoWDEwMWVQU3BiaTRHS2RQbjBhWExsM1UwdXVTa2hJQTBBaldZbUppMUpaVlk2dTFVUlhVZDNkM1Y1dmxVa1VtazJIcDBxVWFreWJvdzliV1ZtMEd5NmV0ZStpSUVTTjBUaWFobW81WUcxTlRVeHc2ZEFqTm1qVkRreVpOMUxaSkpCSXNYTGdRMDZkUHg5YXRXOUc5ZTNmazV1YmlrMDgrZ2IrL1B5UVNDVFpzMkFCYlcxdU9QU2NpSWlJaUlucktuVDU5R2tERnNFa0EyTGh4STh6TXpBeWU1QStvbUZIMDd0MjdBQUJmWDErSXhXS01IVHNXWXJFWXpabzFxL0xZc3JJeW5EMTdWZ2pWMHRQVEFWU1VOYnA0OFNJV0wxNE1GeGNYQkFZR0NtR2R5b1FKRTdCbHl4Wk1tellOSXBFSWpvNk9tRDE3dHNHdmc2ckdZTTFBQVFFQlNFcEtRck5telRCNjlHajA2dFVMYmRxMGdVZ2tRbXBxS29DYUR3VTlmUGd3cEZLcFdqZ0hBRGR2M2dRQWpkQ3JKa013cmEydE1YWHFWSjNiSlJLSlhqT1pQbXNtVEpnQUx5OHZqYUcxMmp4YWQrM1lzV05JUzB2RHpKa3pBVlNNTGErOG43VzFOWUtEZzJGdmJ3OFRFeFA4OWRkZkFDckN1clp0MnlJbUpnWS8vUEFEMnJadHkrR2dSRVJFUkVSRVQ2bFRwMDVoK2ZMbGNIVjF4ZEdqUjlHMGFWTXNYTGdRU1VsSmNIQncwSHBNbXpadDFFYXNxYVNtcGlJMk5oWUFNSExrU0lqRlluaDRlS0I3OSs3bzBLRURBZ01ENGVibUJsTlQweXJibEpPVGd5Wk5ta0FtazJIMTZ0VUlEdytIc2JFeGdvS0M4UEhISDJQQmdnWG8xcTJiUnFpbXV1N0lrU01OK0VxUUlSaXNHY2pQencrV2xwWlY5bmlxeVZEUXRMUTBoSWFHb21YTGx1alpzeWZXclZ1SDh2SnlpRVFpUkVWRlFTUVNhUlJNM0xGamg4WnlXRmlZeHJVTW1YVVRnTllDamR1MmJjTzJiZHZVMXVrSytMNzQ0b3NxejY5UHU1S1RrNnZjejlMU0VvY09IZEs1WGRlWWNLVlNpWUtDQXBpYm0wTWlrU0FuSndlWExsMFNwaWlXU3FYWXVIRWozTjNkNGVucENlRGZycnE3ZCsrR2w1ZVhFTFFWRkJRZ056Y1hXN1pzZ2EydHJSRGl6Wm8xQzFPbVRNRnZ2LzJHOTk5L3Y5clhTa1JFUkVSRVJQWHI5dTNiQ0F3TVJMdDI3YkJ5NVVyczJiTUh2L3p5QzM3NzdUZjA2TkVEU1VsSk1ETXpnMFFpZ1Znc0Z2NDFOalpHMTY1ZGNlellNWlNWbGFHa3BBUUtoUUt1cnE2NGRPa1MrdmJ0aTU0OWU2SmJ0MjZ3c0xCQVNVa0p2djc2YTZTa3BNRFB6MDlyVzFSMTFlUGo0L0hYWDMvQjJka1pDeFlzd0lVTEZ6Qmp4Z3cwYjk0Y1M1Y3V4WVVMRitEcDZZbms1R1JZV1ZrSmJWSTlGQW9GeXN2TElaUEpVRjVlRHJsY2p2THljblRzMkJIdDI3ZFh1MlprWkNTc3JLdzAybkx2M2oyTmZDRWpJNk9XdnVyUEZ3WnJCcXBjVTB5WG1nd0ZQWDM2TkVwS1N2RFJSeDlCSkJJaEl5TURaOCtlQlFCWVdGaGc2dFNwYU5HaWhkb3hqNDZEZmpTcEhqcDBLTHk5dmZWdVEyWGZmdnV0MXZYRGhnM0Q4T0hEYTN3KzFjeVpsYjMzM251R05FMk5vWFhuRkFvRnhvNGRpOUxTVXJYMXc0WU5BMUF4azZpL3Z6OWVldWtsWVZ1UEhqM1FzV05IN055NUV6dDM3dFE0WjVNbVRmRFpaNThKWFhWdGJHencvZmZmYTh6d1NrUkVSRVJFUkU4SEZ4Y1h1THE2WXVIQ2hUQTJOc2E0Y2VQZzRlR0Jnd2NQNHR5NWM4ak56UlZtOHF4Tzc5NjlNV3JVS096YnQwOWoxcy92dnZzT01URXhHRDkrUExwMjdhcjFlRnRiVzdScTFRb2JOMjZFU0NUQ2wxOStpYmk0T0l3Yk4wN29nYlpod3dZY1BIZ1FjWEZ4aUk2T1JtbHBLZVJ5dVY3dCsrbW5uelRXNmFwSEhoY1hoN2k0T0wzTys2SVRLWlZLNVpOdXhQTkdOY3hUbjZHZ3FuMlVTaVdpbzZQUnMyZFB0ZjFVTTFMV3Q5T25UME9oVUtCMzc5N0N1b1VMRjZKMzc5N28wNmRQamM5MzZ0UXBuRHAxQ2dzV0xLakZWcXI3KysrL2taeWNqRjY5ZXVtMS81RWpSNUNUa3dPbFVnbXhXQXhYVjFkMDc5NWQ2SW1tUzNaMnRsRDNOVm1HZEFBQUEySkpSRUZVVHNYRXhBUk5talNwOWxnaUlpSWlJaUo2dXBTWGx3dTl4WFJSS0JTUXkrV1F5K1ZRS0JSUUtwWEMvWitSa1JGRUloR01qWTExM3I5blptYmk0c1dMR0RSb1VKWFhLU3NyUTNKeU1pd3RMZEcwYVZOSXBWS3RQY29lSlpQSklKZkxJWlBKaExaVnZqOFZpVVRDQ0MxRDNiMTdGM1BuenNYOCtmUGg0ZUh4V09kNmxvaXF1ZEZuc0ZZSDVISTV5c3JLcXZ5bTFXY2ZJaUlpSWlJaUlpSjZjaGlzRVJFUkVSRVJFUkVSR2FDNllLMyt4eGdTRVJFUkVSRVJFUkU5Qnhpc0VSRVJFUkVSRVJFUkdZREJHaEVSRVJFUkVSRVJrUUVZckJFUkVSRVJFUkVSRVJtQXdSb1JFUkVSRVJFUkVaRUJHS3dSRVJFUkVSRVJFUkVaZ01FYUVSRVJFUkVSRVJHUkFSaXNFUkVSRVJFUkVSRVJHWURCR2hFUkVSRVJFUkVSa1FFWXJCRVJFUkVSRVJFUkVSbUF3Um9SRVJFUkVSRVJFWkVCR0t3UkVSRVJFUkVSRVJFWmdNRWFFUkVSRVJFUkVSR1JBUmlzRVJFUkVSRVJFUkVSR1lEQkdoRVJFUkVSRVJFUmtRRVlyQkVSRVJFUkVSRVJFUm1Bd1JvUkVSRVJFUkVSRVpFQkdLd1JFUkVSRVJFUkVSRVpnTUVhRVJFUkVSRVJFUkdSQVJpc0VSRVJFUkVSRVJFUkdZREJHaEVSRVJFUkVSRVJrUUVZckJFUkVSRVJFUkVSRVJtQXdSb1JFUkVSRVJFUkVaRUJHS3dSRVJFUkVSRVJFUkVaZ01FYUVSRVJFUkVSRVJHUkFSaXNFUkVSRVJFUkVSRVJHWURCR2hFUkVSRVJFUkVSa1FFWXJCRVJFUkVSRVJFUkVSbUF3Um9SRVJFUkVSRVJFWkVCR0t3UkVSRVJFUkVSRVJFWmdNRWFFUkVSRVJFUkVSR1JBUmlzRVJFUkVSRVJFUkVSR1lEQkdoRVJFUkVSRVJFUmtRRVlyQkVSRVJFUkVSRVJFUm1Bd1JvUkVSRVJFUkVSRVpFQkdLd1JFUkVSRVJFUkVSRVpnTUVhRVJFUkVSRVJFUkdSQVJpc0VSRVJFUkVSRVJFUkdZREJHaEVSRVJFUkVSRVJrUUVZckJFUkVSRVJFUkVSRVJtQXdSb1JFUkVSRVJFUkVaRUJHS3dSRVJFUkVSRVJFUkVaZ01FYUVSRVJFUkVSRVJHUkFSaXNFUkVSRVJFUkVSRVJHWURCR2hFUkVSRVJFUkVSa1FFWXJCRVJFUkVSRVJFUkVSbUF3Um9SRVJFUkVSRVJFWkVCR0t3UkVSRVJFUkVSRVJFWmdNRWFFUkVSRVJFUkVSR1JBUmlzRVJFUkVSRVJFUkVSR1lEQkdoRVJFUkVSRVJFUmtRRVlyQkVSRVJFUkVSRVJFUm1Bd1JvUkVSRVJFUkVSRVJFUkVSRVJFUkVSRVJFUkVSRVJFUkVSRVJIUlUrdi9BRE9ESVVPaXdxVzBBQUFBQUVsRlRrU3VRbUNDIiwKCSJUaGVtZSIgOiAiIiwKCSJUeXBlIiA6ICJtaW5kIiwKCSJWZXJzaW9uIiA6ICIxNiIKfQo="/>
    </extobj>
  </extobjs>
</s:customData>
</file>

<file path=customXml/itemProps12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WPS 演示</Application>
  <PresentationFormat>宽屏</PresentationFormat>
  <Paragraphs>54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宋体</vt:lpstr>
      <vt:lpstr>Wingdings</vt:lpstr>
      <vt:lpstr>方正鲁迅行书 简</vt:lpstr>
      <vt:lpstr>汉仪全唐诗简</vt:lpstr>
      <vt:lpstr>仿宋</vt:lpstr>
      <vt:lpstr>等线</vt:lpstr>
      <vt:lpstr>微软雅黑</vt:lpstr>
      <vt:lpstr>Arial Unicode MS</vt:lpstr>
      <vt:lpstr>等线 Light</vt:lpstr>
      <vt:lpstr>Calibri</vt:lpstr>
      <vt:lpstr>Times New Roman</vt:lpstr>
      <vt:lpstr>汉仪迪升英雄体W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我们为什么要学习透视？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清</dc:creator>
  <cp:lastModifiedBy>郑大侠</cp:lastModifiedBy>
  <cp:revision>25</cp:revision>
  <dcterms:created xsi:type="dcterms:W3CDTF">2020-10-19T02:46:00Z</dcterms:created>
  <dcterms:modified xsi:type="dcterms:W3CDTF">2022-02-26T12:00:05Z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6BF4C183A42D47CD8BF4722428A9BF1E</vt:lpwstr>
  </property>
</Properties>
</file>